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85.jpg" ContentType="image/png"/>
  <Override PartName="/ppt/media/image86.jpg" ContentType="image/png"/>
  <Override PartName="/ppt/media/image87.jpg" ContentType="image/png"/>
  <Override PartName="/ppt/media/image88.jpg" ContentType="image/png"/>
  <Override PartName="/ppt/media/image89.jpg" ContentType="image/png"/>
  <Override PartName="/ppt/media/image90.jpg" ContentType="image/png"/>
  <Override PartName="/ppt/media/image91.jpg" ContentType="image/png"/>
  <Override PartName="/ppt/media/image92.jpg" ContentType="image/png"/>
  <Override PartName="/ppt/media/image93.jpg" ContentType="image/png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7"/>
  </p:notesMasterIdLst>
  <p:sldIdLst>
    <p:sldId id="3041" r:id="rId5"/>
    <p:sldId id="3040" r:id="rId6"/>
    <p:sldId id="3082" r:id="rId7"/>
    <p:sldId id="310" r:id="rId8"/>
    <p:sldId id="3061" r:id="rId9"/>
    <p:sldId id="3083" r:id="rId10"/>
    <p:sldId id="295" r:id="rId11"/>
    <p:sldId id="298" r:id="rId12"/>
    <p:sldId id="299" r:id="rId13"/>
    <p:sldId id="301" r:id="rId14"/>
    <p:sldId id="305" r:id="rId15"/>
    <p:sldId id="304" r:id="rId16"/>
    <p:sldId id="307" r:id="rId17"/>
    <p:sldId id="306" r:id="rId18"/>
    <p:sldId id="308" r:id="rId19"/>
    <p:sldId id="309" r:id="rId20"/>
    <p:sldId id="311" r:id="rId21"/>
    <p:sldId id="312" r:id="rId22"/>
    <p:sldId id="314" r:id="rId23"/>
    <p:sldId id="316" r:id="rId24"/>
    <p:sldId id="3042" r:id="rId25"/>
    <p:sldId id="3044" r:id="rId26"/>
    <p:sldId id="3047" r:id="rId27"/>
    <p:sldId id="315" r:id="rId28"/>
    <p:sldId id="324" r:id="rId29"/>
    <p:sldId id="317" r:id="rId30"/>
    <p:sldId id="3055" r:id="rId31"/>
    <p:sldId id="319" r:id="rId32"/>
    <p:sldId id="320" r:id="rId33"/>
    <p:sldId id="3043" r:id="rId34"/>
    <p:sldId id="3046" r:id="rId35"/>
    <p:sldId id="3050" r:id="rId36"/>
    <p:sldId id="318" r:id="rId37"/>
    <p:sldId id="3072" r:id="rId38"/>
    <p:sldId id="3073" r:id="rId39"/>
    <p:sldId id="3074" r:id="rId40"/>
    <p:sldId id="3075" r:id="rId41"/>
    <p:sldId id="3076" r:id="rId42"/>
    <p:sldId id="3077" r:id="rId43"/>
    <p:sldId id="3078" r:id="rId44"/>
    <p:sldId id="3079" r:id="rId45"/>
    <p:sldId id="3052" r:id="rId46"/>
    <p:sldId id="3054" r:id="rId47"/>
    <p:sldId id="302" r:id="rId48"/>
    <p:sldId id="3081" r:id="rId49"/>
    <p:sldId id="3053" r:id="rId50"/>
    <p:sldId id="3057" r:id="rId51"/>
    <p:sldId id="3058" r:id="rId52"/>
    <p:sldId id="3059" r:id="rId53"/>
    <p:sldId id="3069" r:id="rId54"/>
    <p:sldId id="3080" r:id="rId55"/>
    <p:sldId id="3086" r:id="rId5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D63FE7-5AA2-43C0-A478-06509F742820}">
          <p14:sldIdLst>
            <p14:sldId id="3041"/>
            <p14:sldId id="3040"/>
            <p14:sldId id="3082"/>
            <p14:sldId id="310"/>
            <p14:sldId id="3061"/>
            <p14:sldId id="3083"/>
            <p14:sldId id="295"/>
            <p14:sldId id="298"/>
            <p14:sldId id="299"/>
            <p14:sldId id="301"/>
            <p14:sldId id="305"/>
            <p14:sldId id="304"/>
            <p14:sldId id="307"/>
            <p14:sldId id="306"/>
            <p14:sldId id="308"/>
            <p14:sldId id="309"/>
            <p14:sldId id="311"/>
            <p14:sldId id="312"/>
            <p14:sldId id="314"/>
            <p14:sldId id="316"/>
            <p14:sldId id="3042"/>
            <p14:sldId id="3044"/>
            <p14:sldId id="3047"/>
            <p14:sldId id="315"/>
            <p14:sldId id="324"/>
            <p14:sldId id="317"/>
            <p14:sldId id="3055"/>
            <p14:sldId id="319"/>
            <p14:sldId id="320"/>
            <p14:sldId id="3043"/>
            <p14:sldId id="3046"/>
            <p14:sldId id="3050"/>
            <p14:sldId id="318"/>
            <p14:sldId id="3072"/>
            <p14:sldId id="3073"/>
            <p14:sldId id="3074"/>
            <p14:sldId id="3075"/>
            <p14:sldId id="3076"/>
            <p14:sldId id="3077"/>
            <p14:sldId id="3078"/>
            <p14:sldId id="3079"/>
            <p14:sldId id="3052"/>
            <p14:sldId id="3054"/>
            <p14:sldId id="302"/>
            <p14:sldId id="3081"/>
            <p14:sldId id="3053"/>
            <p14:sldId id="3057"/>
            <p14:sldId id="3058"/>
            <p14:sldId id="3059"/>
            <p14:sldId id="3069"/>
            <p14:sldId id="3080"/>
            <p14:sldId id="3086"/>
          </p14:sldIdLst>
        </p14:section>
        <p14:section name="Reserve" id="{12A02CBC-0D76-4195-8F24-168C89A55056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200"/>
    <a:srgbClr val="F5EE19"/>
    <a:srgbClr val="007F96"/>
    <a:srgbClr val="F1CA13"/>
    <a:srgbClr val="E63232"/>
    <a:srgbClr val="E32124"/>
    <a:srgbClr val="00AAC8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980" autoAdjust="0"/>
  </p:normalViewPr>
  <p:slideViewPr>
    <p:cSldViewPr snapToGrid="0">
      <p:cViewPr varScale="1">
        <p:scale>
          <a:sx n="97" d="100"/>
          <a:sy n="97" d="100"/>
        </p:scale>
        <p:origin x="82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B9971BD1-11EE-4C7D-B5FB-181DF61961AC}"/>
    <pc:docChg chg="delSld modSld modSection">
      <pc:chgData name="Lucas Jellema" userId="7e183fbb-84e0-44b3-9b03-0792bc8d162b" providerId="ADAL" clId="{B9971BD1-11EE-4C7D-B5FB-181DF61961AC}" dt="2022-01-26T07:35:00.915" v="8" actId="6549"/>
      <pc:docMkLst>
        <pc:docMk/>
      </pc:docMkLst>
      <pc:sldChg chg="del">
        <pc:chgData name="Lucas Jellema" userId="7e183fbb-84e0-44b3-9b03-0792bc8d162b" providerId="ADAL" clId="{B9971BD1-11EE-4C7D-B5FB-181DF61961AC}" dt="2022-01-26T07:34:35.598" v="5" actId="47"/>
        <pc:sldMkLst>
          <pc:docMk/>
          <pc:sldMk cId="1676461112" sldId="296"/>
        </pc:sldMkLst>
      </pc:sldChg>
      <pc:sldChg chg="del">
        <pc:chgData name="Lucas Jellema" userId="7e183fbb-84e0-44b3-9b03-0792bc8d162b" providerId="ADAL" clId="{B9971BD1-11EE-4C7D-B5FB-181DF61961AC}" dt="2022-01-26T07:33:34.902" v="1" actId="47"/>
        <pc:sldMkLst>
          <pc:docMk/>
          <pc:sldMk cId="383532370" sldId="300"/>
        </pc:sldMkLst>
      </pc:sldChg>
      <pc:sldChg chg="del">
        <pc:chgData name="Lucas Jellema" userId="7e183fbb-84e0-44b3-9b03-0792bc8d162b" providerId="ADAL" clId="{B9971BD1-11EE-4C7D-B5FB-181DF61961AC}" dt="2022-01-26T07:33:54.900" v="3" actId="47"/>
        <pc:sldMkLst>
          <pc:docMk/>
          <pc:sldMk cId="2501575421" sldId="303"/>
        </pc:sldMkLst>
      </pc:sldChg>
      <pc:sldChg chg="del">
        <pc:chgData name="Lucas Jellema" userId="7e183fbb-84e0-44b3-9b03-0792bc8d162b" providerId="ADAL" clId="{B9971BD1-11EE-4C7D-B5FB-181DF61961AC}" dt="2022-01-26T07:34:53.602" v="7" actId="47"/>
        <pc:sldMkLst>
          <pc:docMk/>
          <pc:sldMk cId="3961737812" sldId="322"/>
        </pc:sldMkLst>
      </pc:sldChg>
      <pc:sldChg chg="modSp mod">
        <pc:chgData name="Lucas Jellema" userId="7e183fbb-84e0-44b3-9b03-0792bc8d162b" providerId="ADAL" clId="{B9971BD1-11EE-4C7D-B5FB-181DF61961AC}" dt="2022-01-26T07:35:00.915" v="8" actId="6549"/>
        <pc:sldMkLst>
          <pc:docMk/>
          <pc:sldMk cId="348321451" sldId="3040"/>
        </pc:sldMkLst>
        <pc:spChg chg="mod">
          <ac:chgData name="Lucas Jellema" userId="7e183fbb-84e0-44b3-9b03-0792bc8d162b" providerId="ADAL" clId="{B9971BD1-11EE-4C7D-B5FB-181DF61961AC}" dt="2022-01-26T07:35:00.915" v="8" actId="6549"/>
          <ac:spMkLst>
            <pc:docMk/>
            <pc:sldMk cId="348321451" sldId="3040"/>
            <ac:spMk id="5" creationId="{00000000-0000-0000-0000-000000000000}"/>
          </ac:spMkLst>
        </pc:spChg>
      </pc:sldChg>
      <pc:sldChg chg="del">
        <pc:chgData name="Lucas Jellema" userId="7e183fbb-84e0-44b3-9b03-0792bc8d162b" providerId="ADAL" clId="{B9971BD1-11EE-4C7D-B5FB-181DF61961AC}" dt="2022-01-26T07:33:31.485" v="0" actId="47"/>
        <pc:sldMkLst>
          <pc:docMk/>
          <pc:sldMk cId="2019633683" sldId="3048"/>
        </pc:sldMkLst>
      </pc:sldChg>
      <pc:sldChg chg="del">
        <pc:chgData name="Lucas Jellema" userId="7e183fbb-84e0-44b3-9b03-0792bc8d162b" providerId="ADAL" clId="{B9971BD1-11EE-4C7D-B5FB-181DF61961AC}" dt="2022-01-26T07:33:39.961" v="2" actId="47"/>
        <pc:sldMkLst>
          <pc:docMk/>
          <pc:sldMk cId="1933543645" sldId="3049"/>
        </pc:sldMkLst>
      </pc:sldChg>
      <pc:sldChg chg="del">
        <pc:chgData name="Lucas Jellema" userId="7e183fbb-84e0-44b3-9b03-0792bc8d162b" providerId="ADAL" clId="{B9971BD1-11EE-4C7D-B5FB-181DF61961AC}" dt="2022-01-26T07:34:52.450" v="6" actId="47"/>
        <pc:sldMkLst>
          <pc:docMk/>
          <pc:sldMk cId="2448009881" sldId="3056"/>
        </pc:sldMkLst>
      </pc:sldChg>
      <pc:sldChg chg="del">
        <pc:chgData name="Lucas Jellema" userId="7e183fbb-84e0-44b3-9b03-0792bc8d162b" providerId="ADAL" clId="{B9971BD1-11EE-4C7D-B5FB-181DF61961AC}" dt="2022-01-26T07:33:34.902" v="1" actId="47"/>
        <pc:sldMkLst>
          <pc:docMk/>
          <pc:sldMk cId="2530854364" sldId="3060"/>
        </pc:sldMkLst>
      </pc:sldChg>
      <pc:sldChg chg="del">
        <pc:chgData name="Lucas Jellema" userId="7e183fbb-84e0-44b3-9b03-0792bc8d162b" providerId="ADAL" clId="{B9971BD1-11EE-4C7D-B5FB-181DF61961AC}" dt="2022-01-26T07:33:54.900" v="3" actId="47"/>
        <pc:sldMkLst>
          <pc:docMk/>
          <pc:sldMk cId="4235365456" sldId="3062"/>
        </pc:sldMkLst>
      </pc:sldChg>
      <pc:sldChg chg="del">
        <pc:chgData name="Lucas Jellema" userId="7e183fbb-84e0-44b3-9b03-0792bc8d162b" providerId="ADAL" clId="{B9971BD1-11EE-4C7D-B5FB-181DF61961AC}" dt="2022-01-26T07:33:54.900" v="3" actId="47"/>
        <pc:sldMkLst>
          <pc:docMk/>
          <pc:sldMk cId="2175255014" sldId="3063"/>
        </pc:sldMkLst>
      </pc:sldChg>
      <pc:sldChg chg="del">
        <pc:chgData name="Lucas Jellema" userId="7e183fbb-84e0-44b3-9b03-0792bc8d162b" providerId="ADAL" clId="{B9971BD1-11EE-4C7D-B5FB-181DF61961AC}" dt="2022-01-26T07:33:34.902" v="1" actId="47"/>
        <pc:sldMkLst>
          <pc:docMk/>
          <pc:sldMk cId="1003653894" sldId="3064"/>
        </pc:sldMkLst>
      </pc:sldChg>
      <pc:sldChg chg="del">
        <pc:chgData name="Lucas Jellema" userId="7e183fbb-84e0-44b3-9b03-0792bc8d162b" providerId="ADAL" clId="{B9971BD1-11EE-4C7D-B5FB-181DF61961AC}" dt="2022-01-26T07:33:54.900" v="3" actId="47"/>
        <pc:sldMkLst>
          <pc:docMk/>
          <pc:sldMk cId="1456651608" sldId="3066"/>
        </pc:sldMkLst>
      </pc:sldChg>
      <pc:sldChg chg="del">
        <pc:chgData name="Lucas Jellema" userId="7e183fbb-84e0-44b3-9b03-0792bc8d162b" providerId="ADAL" clId="{B9971BD1-11EE-4C7D-B5FB-181DF61961AC}" dt="2022-01-26T07:33:58.926" v="4" actId="47"/>
        <pc:sldMkLst>
          <pc:docMk/>
          <pc:sldMk cId="3268822547" sldId="3067"/>
        </pc:sldMkLst>
      </pc:sldChg>
      <pc:sldChg chg="del">
        <pc:chgData name="Lucas Jellema" userId="7e183fbb-84e0-44b3-9b03-0792bc8d162b" providerId="ADAL" clId="{B9971BD1-11EE-4C7D-B5FB-181DF61961AC}" dt="2022-01-26T07:33:54.900" v="3" actId="47"/>
        <pc:sldMkLst>
          <pc:docMk/>
          <pc:sldMk cId="2017106228" sldId="3068"/>
        </pc:sldMkLst>
      </pc:sldChg>
      <pc:sldChg chg="del">
        <pc:chgData name="Lucas Jellema" userId="7e183fbb-84e0-44b3-9b03-0792bc8d162b" providerId="ADAL" clId="{B9971BD1-11EE-4C7D-B5FB-181DF61961AC}" dt="2022-01-26T07:33:34.902" v="1" actId="47"/>
        <pc:sldMkLst>
          <pc:docMk/>
          <pc:sldMk cId="3826233330" sldId="3070"/>
        </pc:sldMkLst>
      </pc:sldChg>
      <pc:sldChg chg="del">
        <pc:chgData name="Lucas Jellema" userId="7e183fbb-84e0-44b3-9b03-0792bc8d162b" providerId="ADAL" clId="{B9971BD1-11EE-4C7D-B5FB-181DF61961AC}" dt="2022-01-26T07:33:34.902" v="1" actId="47"/>
        <pc:sldMkLst>
          <pc:docMk/>
          <pc:sldMk cId="1939972127" sldId="3071"/>
        </pc:sldMkLst>
      </pc:sldChg>
      <pc:sldChg chg="del">
        <pc:chgData name="Lucas Jellema" userId="7e183fbb-84e0-44b3-9b03-0792bc8d162b" providerId="ADAL" clId="{B9971BD1-11EE-4C7D-B5FB-181DF61961AC}" dt="2022-01-26T07:33:54.900" v="3" actId="47"/>
        <pc:sldMkLst>
          <pc:docMk/>
          <pc:sldMk cId="3193414353" sldId="3084"/>
        </pc:sldMkLst>
      </pc:sldChg>
      <pc:sldChg chg="del">
        <pc:chgData name="Lucas Jellema" userId="7e183fbb-84e0-44b3-9b03-0792bc8d162b" providerId="ADAL" clId="{B9971BD1-11EE-4C7D-B5FB-181DF61961AC}" dt="2022-01-26T07:33:54.900" v="3" actId="47"/>
        <pc:sldMkLst>
          <pc:docMk/>
          <pc:sldMk cId="1761382897" sldId="308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25-1-2022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89430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</a:t>
            </a:r>
            <a:r>
              <a:rPr lang="en-US" i="1" dirty="0"/>
              <a:t> declarative </a:t>
            </a:r>
            <a:r>
              <a:rPr lang="en-US" dirty="0"/>
              <a:t>in </a:t>
            </a:r>
            <a:r>
              <a:rPr lang="en-US" dirty="0" err="1"/>
              <a:t>plaats</a:t>
            </a:r>
            <a:r>
              <a:rPr lang="en-US" dirty="0"/>
              <a:t> van</a:t>
            </a:r>
            <a:r>
              <a:rPr lang="en-US" i="1" dirty="0"/>
              <a:t> imperative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9020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https://medium.com/@jvftuo/my-journey-to-devops-eb655684a814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427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7D43F-1FB1-4BAD-9A6E-CEF4EC9733C6}" type="datetime1">
              <a:rPr lang="en-US" noProof="0" smtClean="0"/>
              <a:t>25-Jan-22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TechTalks 101 - DevOps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pPr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E28802-8699-434D-BC6A-9F94399BB235}" type="datetime1">
              <a:rPr lang="en-US" smtClean="0"/>
              <a:t>25-Jan-22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B98C8-07E3-4751-977A-D1BE9992BED7}" type="datetime1">
              <a:rPr lang="en-US" smtClean="0"/>
              <a:t>25-Jan-22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E3889-E498-4E03-8F33-A680F4573454}" type="datetime1">
              <a:rPr lang="en-US" smtClean="0"/>
              <a:t>25-Jan-22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F4971E-C8AF-4ED2-981B-A2B2D1973F3F}" type="datetime1">
              <a:rPr lang="en-US" smtClean="0"/>
              <a:t>25-Jan-22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D77AE-2CC8-4216-923C-62C34315A1D7}" type="datetime1">
              <a:rPr lang="en-US" smtClean="0"/>
              <a:t>25-Jan-22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8791-9CAD-467F-BE99-EB31FE0ADA69}" type="datetime1">
              <a:rPr lang="en-US" smtClean="0"/>
              <a:t>25-Jan-22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2D846-0790-45B8-B51F-B1FECBB723CB}" type="datetime1">
              <a:rPr lang="en-US" smtClean="0"/>
              <a:t>25-Jan-22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72B08-3E22-41C3-99D2-B39C4925C529}" type="datetime1">
              <a:rPr lang="en-US" smtClean="0"/>
              <a:t>25-Jan-22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33649-29B3-4547-86C9-516FBA72FC24}" type="datetime1">
              <a:rPr lang="en-US" smtClean="0"/>
              <a:t>25-Jan-22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783B1-80F7-40F3-8505-F440EE7D8523}" type="datetime1">
              <a:rPr lang="en-US" noProof="0" smtClean="0"/>
              <a:t>25-Jan-22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TechTalks 101 - DevOps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pPr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09D9DE49-C36F-465A-924D-0EB837C62734}" type="datetime1">
              <a:rPr lang="en-US" smtClean="0"/>
              <a:t>25-Jan-22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/>
              <a:t>TechTalks 101 - DevOps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4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34.png"/><Relationship Id="rId7" Type="http://schemas.openxmlformats.org/officeDocument/2006/relationships/image" Target="../media/image29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35.jpeg"/><Relationship Id="rId9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36.jpeg"/><Relationship Id="rId7" Type="http://schemas.openxmlformats.org/officeDocument/2006/relationships/image" Target="../media/image28.jpeg"/><Relationship Id="rId12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35.jpeg"/><Relationship Id="rId10" Type="http://schemas.openxmlformats.org/officeDocument/2006/relationships/image" Target="../media/image31.jpeg"/><Relationship Id="rId4" Type="http://schemas.openxmlformats.org/officeDocument/2006/relationships/image" Target="../media/image34.png"/><Relationship Id="rId9" Type="http://schemas.openxmlformats.org/officeDocument/2006/relationships/image" Target="../media/image30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11" Type="http://schemas.openxmlformats.org/officeDocument/2006/relationships/image" Target="../media/image46.jpe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10" Type="http://schemas.openxmlformats.org/officeDocument/2006/relationships/image" Target="../media/image45.jpe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8.svg"/><Relationship Id="rId3" Type="http://schemas.openxmlformats.org/officeDocument/2006/relationships/image" Target="../media/image42.png"/><Relationship Id="rId7" Type="http://schemas.openxmlformats.org/officeDocument/2006/relationships/image" Target="../media/image40.jpeg"/><Relationship Id="rId12" Type="http://schemas.openxmlformats.org/officeDocument/2006/relationships/image" Target="../media/image4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11" Type="http://schemas.openxmlformats.org/officeDocument/2006/relationships/image" Target="../media/image43.png"/><Relationship Id="rId5" Type="http://schemas.openxmlformats.org/officeDocument/2006/relationships/image" Target="../media/image41.jpeg"/><Relationship Id="rId15" Type="http://schemas.openxmlformats.org/officeDocument/2006/relationships/image" Target="../media/image50.png"/><Relationship Id="rId10" Type="http://schemas.openxmlformats.org/officeDocument/2006/relationships/image" Target="../media/image46.jpeg"/><Relationship Id="rId4" Type="http://schemas.openxmlformats.org/officeDocument/2006/relationships/image" Target="../media/image38.png"/><Relationship Id="rId9" Type="http://schemas.openxmlformats.org/officeDocument/2006/relationships/image" Target="../media/image45.jpeg"/><Relationship Id="rId1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8.svg"/><Relationship Id="rId3" Type="http://schemas.openxmlformats.org/officeDocument/2006/relationships/image" Target="../media/image42.png"/><Relationship Id="rId7" Type="http://schemas.openxmlformats.org/officeDocument/2006/relationships/image" Target="../media/image40.jpeg"/><Relationship Id="rId12" Type="http://schemas.openxmlformats.org/officeDocument/2006/relationships/image" Target="../media/image4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11" Type="http://schemas.openxmlformats.org/officeDocument/2006/relationships/image" Target="../media/image43.png"/><Relationship Id="rId5" Type="http://schemas.openxmlformats.org/officeDocument/2006/relationships/image" Target="../media/image41.jpeg"/><Relationship Id="rId15" Type="http://schemas.openxmlformats.org/officeDocument/2006/relationships/image" Target="../media/image50.png"/><Relationship Id="rId10" Type="http://schemas.openxmlformats.org/officeDocument/2006/relationships/image" Target="../media/image46.jpeg"/><Relationship Id="rId4" Type="http://schemas.openxmlformats.org/officeDocument/2006/relationships/image" Target="../media/image38.png"/><Relationship Id="rId9" Type="http://schemas.openxmlformats.org/officeDocument/2006/relationships/image" Target="../media/image45.jpeg"/><Relationship Id="rId1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3.svg"/><Relationship Id="rId7" Type="http://schemas.openxmlformats.org/officeDocument/2006/relationships/image" Target="../media/image57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59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60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6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9" Type="http://schemas.openxmlformats.org/officeDocument/2006/relationships/image" Target="../media/image70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10" Type="http://schemas.openxmlformats.org/officeDocument/2006/relationships/image" Target="../media/image53.svg"/><Relationship Id="rId4" Type="http://schemas.openxmlformats.org/officeDocument/2006/relationships/image" Target="../media/image72.jpeg"/><Relationship Id="rId9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3" Type="http://schemas.openxmlformats.org/officeDocument/2006/relationships/image" Target="../media/image78.png"/><Relationship Id="rId7" Type="http://schemas.openxmlformats.org/officeDocument/2006/relationships/image" Target="../media/image52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43.png"/><Relationship Id="rId4" Type="http://schemas.openxmlformats.org/officeDocument/2006/relationships/image" Target="../media/image8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96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svg"/><Relationship Id="rId3" Type="http://schemas.openxmlformats.org/officeDocument/2006/relationships/image" Target="../media/image99.svg"/><Relationship Id="rId7" Type="http://schemas.openxmlformats.org/officeDocument/2006/relationships/image" Target="../media/image103.sv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2.png"/><Relationship Id="rId11" Type="http://schemas.openxmlformats.org/officeDocument/2006/relationships/image" Target="../media/image107.svg"/><Relationship Id="rId5" Type="http://schemas.openxmlformats.org/officeDocument/2006/relationships/image" Target="../media/image101.sv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svg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sv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A1BFDAA-AAF7-49E9-B565-4DCEECC1974B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6" b="148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1ACB23-FADC-49CB-BEB1-735A52CBF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1CA13"/>
          </a:solidFill>
        </p:spPr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Tech Talks 101</a:t>
            </a:r>
            <a:br>
              <a:rPr lang="en-US">
                <a:solidFill>
                  <a:schemeClr val="tx1"/>
                </a:solidFill>
              </a:rPr>
            </a:br>
            <a:br>
              <a:rPr lang="en-US">
                <a:solidFill>
                  <a:schemeClr val="tx1"/>
                </a:solidFill>
              </a:rPr>
            </a:br>
            <a:br>
              <a:rPr lang="en-US">
                <a:solidFill>
                  <a:schemeClr val="tx1"/>
                </a:solidFill>
              </a:rPr>
            </a:br>
            <a:br>
              <a:rPr lang="en-US">
                <a:solidFill>
                  <a:schemeClr val="tx1"/>
                </a:solidFill>
              </a:rPr>
            </a:br>
            <a:br>
              <a:rPr lang="en-US">
                <a:solidFill>
                  <a:schemeClr val="tx1"/>
                </a:solidFill>
              </a:rPr>
            </a:br>
            <a:r>
              <a:rPr lang="en-US">
                <a:solidFill>
                  <a:schemeClr val="tx1"/>
                </a:solidFill>
              </a:rPr>
              <a:t>DevOps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8BD8A-BA25-4180-BC2A-EDE545A8C1BA}"/>
              </a:ext>
            </a:extLst>
          </p:cNvPr>
          <p:cNvSpPr txBox="1"/>
          <p:nvPr/>
        </p:nvSpPr>
        <p:spPr>
          <a:xfrm>
            <a:off x="78658" y="4345313"/>
            <a:ext cx="381194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>
                <a:ea typeface="+mn-ea"/>
                <a:cs typeface="+mn-cs"/>
              </a:rPr>
              <a:t>Dinsdag 25 januari 2022</a:t>
            </a:r>
          </a:p>
          <a:p>
            <a:pPr>
              <a:defRPr/>
            </a:pPr>
            <a:r>
              <a:rPr lang="nl-NL" sz="1350" b="1" kern="1200">
                <a:ea typeface="+mn-ea"/>
                <a:cs typeface="+mn-cs"/>
              </a:rPr>
              <a:t>Conclusion Architecture Board - </a:t>
            </a:r>
            <a:r>
              <a:rPr kumimoji="0" lang="nl-NL" sz="135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</a:t>
            </a:r>
            <a:endParaRPr kumimoji="0" lang="nl-NL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FF3F00C-BD63-499C-A5BD-C9A2A9243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314" y="2735792"/>
            <a:ext cx="1368686" cy="64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90279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E99B06-A2D1-4B04-82D7-5B8C0FF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 Efteling - Buy your tickets directly and at a discount ...">
            <a:extLst>
              <a:ext uri="{FF2B5EF4-FFF2-40B4-BE49-F238E27FC236}">
                <a16:creationId xmlns:a16="http://schemas.microsoft.com/office/drawing/2014/main" id="{B91B3C6E-08BE-4DE0-9C29-C5D80B05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4" y="0"/>
            <a:ext cx="2971796" cy="26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fteling pakt onderhoud Joris en de Draak groots aan: ook station in de  steigers - Looopings.nl">
            <a:extLst>
              <a:ext uri="{FF2B5EF4-FFF2-40B4-BE49-F238E27FC236}">
                <a16:creationId xmlns:a16="http://schemas.microsoft.com/office/drawing/2014/main" id="{9DB0C793-EC98-4070-B5BD-2F645526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47" y="-691"/>
            <a:ext cx="2931637" cy="26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AAD57037-7059-44C5-8E5C-136CFE31234A}"/>
              </a:ext>
            </a:extLst>
          </p:cNvPr>
          <p:cNvSpPr/>
          <p:nvPr/>
        </p:nvSpPr>
        <p:spPr>
          <a:xfrm>
            <a:off x="8362778" y="3460004"/>
            <a:ext cx="744069" cy="31570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prullenbak</a:t>
            </a:r>
            <a:r>
              <a:rPr lang="en-US" sz="900"/>
              <a:t>-ken </a:t>
            </a:r>
            <a:r>
              <a:rPr lang="en-US" sz="900" err="1"/>
              <a:t>legen</a:t>
            </a:r>
            <a:endParaRPr lang="en-US" sz="90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DD41E315-9820-4AE9-B498-0C7935AF9639}"/>
              </a:ext>
            </a:extLst>
          </p:cNvPr>
          <p:cNvSpPr/>
          <p:nvPr/>
        </p:nvSpPr>
        <p:spPr>
          <a:xfrm>
            <a:off x="6159957" y="3377240"/>
            <a:ext cx="636811" cy="31570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bladeren</a:t>
            </a:r>
            <a:r>
              <a:rPr lang="en-US" sz="900"/>
              <a:t> </a:t>
            </a:r>
            <a:r>
              <a:rPr lang="en-US" sz="900" err="1"/>
              <a:t>vegen</a:t>
            </a:r>
            <a:endParaRPr lang="en-US" sz="90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DD0AA911-33E2-4203-81F5-73347A850645}"/>
              </a:ext>
            </a:extLst>
          </p:cNvPr>
          <p:cNvSpPr/>
          <p:nvPr/>
        </p:nvSpPr>
        <p:spPr>
          <a:xfrm>
            <a:off x="5790348" y="4194107"/>
            <a:ext cx="1011139" cy="27992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kapotte</a:t>
            </a:r>
            <a:r>
              <a:rPr lang="en-US" sz="900"/>
              <a:t> speaker </a:t>
            </a:r>
            <a:r>
              <a:rPr lang="en-US" sz="900" err="1"/>
              <a:t>vervangen</a:t>
            </a:r>
            <a:endParaRPr lang="en-US" sz="900"/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97F12AB-D1E3-42E6-B448-469BB375588F}"/>
              </a:ext>
            </a:extLst>
          </p:cNvPr>
          <p:cNvSpPr/>
          <p:nvPr/>
        </p:nvSpPr>
        <p:spPr>
          <a:xfrm>
            <a:off x="8020750" y="4010908"/>
            <a:ext cx="1177176" cy="27992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legionella-check </a:t>
            </a:r>
            <a:r>
              <a:rPr lang="en-US" sz="900" err="1"/>
              <a:t>fonteinen</a:t>
            </a:r>
            <a:r>
              <a:rPr lang="en-US" sz="900"/>
              <a:t> </a:t>
            </a:r>
            <a:r>
              <a:rPr lang="en-US" sz="900" err="1"/>
              <a:t>en</a:t>
            </a:r>
            <a:r>
              <a:rPr lang="en-US" sz="900"/>
              <a:t> </a:t>
            </a:r>
            <a:r>
              <a:rPr lang="en-US" sz="900" err="1"/>
              <a:t>vijvers</a:t>
            </a:r>
            <a:r>
              <a:rPr lang="en-US" sz="900"/>
              <a:t> 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1B250D5A-F87A-42F2-862E-F9E69CA05823}"/>
              </a:ext>
            </a:extLst>
          </p:cNvPr>
          <p:cNvSpPr/>
          <p:nvPr/>
        </p:nvSpPr>
        <p:spPr>
          <a:xfrm>
            <a:off x="6881569" y="3600758"/>
            <a:ext cx="1232839" cy="27992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stofzuigen</a:t>
            </a:r>
            <a:r>
              <a:rPr lang="en-US" sz="900"/>
              <a:t> in </a:t>
            </a:r>
            <a:r>
              <a:rPr lang="en-US" sz="900" err="1"/>
              <a:t>kasteel</a:t>
            </a:r>
            <a:r>
              <a:rPr lang="en-US" sz="900"/>
              <a:t> </a:t>
            </a:r>
            <a:r>
              <a:rPr lang="en-US" sz="900" err="1"/>
              <a:t>Doornroosje</a:t>
            </a:r>
            <a:endParaRPr lang="en-US" sz="900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0B4ABA0A-5524-433A-9329-D9AB6B27BD12}"/>
              </a:ext>
            </a:extLst>
          </p:cNvPr>
          <p:cNvSpPr/>
          <p:nvPr/>
        </p:nvSpPr>
        <p:spPr>
          <a:xfrm>
            <a:off x="5830498" y="3872478"/>
            <a:ext cx="807417" cy="19208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grasmaaien</a:t>
            </a:r>
            <a:endParaRPr lang="en-US" sz="900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DDB9976C-7065-4F58-A983-E5E1A0AB5D23}"/>
              </a:ext>
            </a:extLst>
          </p:cNvPr>
          <p:cNvSpPr/>
          <p:nvPr/>
        </p:nvSpPr>
        <p:spPr>
          <a:xfrm>
            <a:off x="5916310" y="4603577"/>
            <a:ext cx="1011139" cy="27992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darinageputjes</a:t>
            </a:r>
            <a:r>
              <a:rPr lang="en-US" sz="900"/>
              <a:t> </a:t>
            </a:r>
            <a:r>
              <a:rPr lang="en-US" sz="900" err="1"/>
              <a:t>leegscheppen</a:t>
            </a:r>
            <a:endParaRPr lang="en-US" sz="900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36AC5732-127A-4DDB-ADEB-2518F180E08F}"/>
              </a:ext>
            </a:extLst>
          </p:cNvPr>
          <p:cNvSpPr/>
          <p:nvPr/>
        </p:nvSpPr>
        <p:spPr>
          <a:xfrm>
            <a:off x="7577551" y="4608209"/>
            <a:ext cx="1177176" cy="27992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elektrische</a:t>
            </a:r>
            <a:r>
              <a:rPr lang="en-US" sz="900"/>
              <a:t> </a:t>
            </a:r>
            <a:r>
              <a:rPr lang="en-US" sz="900" err="1"/>
              <a:t>karretjes</a:t>
            </a:r>
            <a:r>
              <a:rPr lang="en-US" sz="900"/>
              <a:t> </a:t>
            </a:r>
            <a:r>
              <a:rPr lang="en-US" sz="900" err="1"/>
              <a:t>opladen</a:t>
            </a:r>
            <a:endParaRPr lang="en-US" sz="90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224E10C1-8738-4EC2-BDFF-A2345CD9302F}"/>
              </a:ext>
            </a:extLst>
          </p:cNvPr>
          <p:cNvSpPr/>
          <p:nvPr/>
        </p:nvSpPr>
        <p:spPr>
          <a:xfrm>
            <a:off x="6904604" y="4013785"/>
            <a:ext cx="914205" cy="415203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brillen</a:t>
            </a:r>
            <a:r>
              <a:rPr lang="en-US" sz="900"/>
              <a:t> </a:t>
            </a:r>
            <a:r>
              <a:rPr lang="en-US" sz="900" err="1"/>
              <a:t>aanvullen</a:t>
            </a:r>
            <a:r>
              <a:rPr lang="en-US" sz="900"/>
              <a:t> in </a:t>
            </a:r>
            <a:r>
              <a:rPr lang="en-US" sz="900" err="1"/>
              <a:t>Pandadroom</a:t>
            </a:r>
            <a:endParaRPr lang="en-US" sz="900"/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0442C032-5417-4DA0-85C4-77061F4C8445}"/>
              </a:ext>
            </a:extLst>
          </p:cNvPr>
          <p:cNvSpPr/>
          <p:nvPr/>
        </p:nvSpPr>
        <p:spPr>
          <a:xfrm>
            <a:off x="5305650" y="2829228"/>
            <a:ext cx="915031" cy="356063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err="1"/>
              <a:t>schilderen</a:t>
            </a:r>
            <a:r>
              <a:rPr lang="en-US" sz="700"/>
              <a:t> </a:t>
            </a:r>
            <a:r>
              <a:rPr lang="en-US" sz="700" err="1"/>
              <a:t>sprookjesfiguren</a:t>
            </a:r>
            <a:endParaRPr lang="en-US" sz="700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75178E44-379F-4BB8-99AC-03208C1015A9}"/>
              </a:ext>
            </a:extLst>
          </p:cNvPr>
          <p:cNvSpPr/>
          <p:nvPr/>
        </p:nvSpPr>
        <p:spPr>
          <a:xfrm>
            <a:off x="3538330" y="2826000"/>
            <a:ext cx="769380" cy="320739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Mr. </a:t>
            </a:r>
            <a:r>
              <a:rPr lang="en-US" sz="700" err="1"/>
              <a:t>Cannibale</a:t>
            </a:r>
            <a:r>
              <a:rPr lang="en-US" sz="700"/>
              <a:t> </a:t>
            </a:r>
            <a:r>
              <a:rPr lang="en-US" sz="700" err="1"/>
              <a:t>moderniseren</a:t>
            </a:r>
            <a:endParaRPr lang="en-US" sz="700"/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5D1B9930-F85F-40E0-85DE-DC7A7EF08071}"/>
              </a:ext>
            </a:extLst>
          </p:cNvPr>
          <p:cNvSpPr/>
          <p:nvPr/>
        </p:nvSpPr>
        <p:spPr>
          <a:xfrm>
            <a:off x="3960150" y="3714738"/>
            <a:ext cx="789179" cy="315707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/>
              <a:t>dak </a:t>
            </a:r>
            <a:r>
              <a:rPr lang="en-US" sz="700" err="1"/>
              <a:t>vervangen</a:t>
            </a:r>
            <a:r>
              <a:rPr lang="en-US" sz="700"/>
              <a:t> Diorama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A9BD5CF-5EF1-46BF-8DF0-1BC6DCA5470F}"/>
              </a:ext>
            </a:extLst>
          </p:cNvPr>
          <p:cNvSpPr/>
          <p:nvPr/>
        </p:nvSpPr>
        <p:spPr>
          <a:xfrm>
            <a:off x="4279367" y="3090772"/>
            <a:ext cx="1305425" cy="315707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err="1"/>
              <a:t>vervangen</a:t>
            </a:r>
            <a:r>
              <a:rPr lang="en-US" sz="700"/>
              <a:t> </a:t>
            </a:r>
            <a:r>
              <a:rPr lang="en-US" sz="700" err="1"/>
              <a:t>buxus</a:t>
            </a:r>
            <a:r>
              <a:rPr lang="en-US" sz="700"/>
              <a:t> </a:t>
            </a:r>
            <a:r>
              <a:rPr lang="en-US" sz="700" err="1"/>
              <a:t>heggetjes</a:t>
            </a:r>
            <a:r>
              <a:rPr lang="en-US" sz="700"/>
              <a:t> in </a:t>
            </a:r>
            <a:r>
              <a:rPr lang="en-US" sz="700" err="1"/>
              <a:t>Sprookjesbos</a:t>
            </a:r>
            <a:endParaRPr lang="en-US" sz="700"/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0E583920-97C4-4366-9543-B81C0B3AC5C3}"/>
              </a:ext>
            </a:extLst>
          </p:cNvPr>
          <p:cNvSpPr/>
          <p:nvPr/>
        </p:nvSpPr>
        <p:spPr>
          <a:xfrm>
            <a:off x="3431524" y="3225768"/>
            <a:ext cx="886526" cy="458459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err="1"/>
              <a:t>versleten</a:t>
            </a:r>
            <a:r>
              <a:rPr lang="en-US" sz="700"/>
              <a:t> </a:t>
            </a:r>
            <a:r>
              <a:rPr lang="en-US" sz="700" err="1"/>
              <a:t>tapijten</a:t>
            </a:r>
            <a:r>
              <a:rPr lang="en-US" sz="700"/>
              <a:t> </a:t>
            </a:r>
            <a:r>
              <a:rPr lang="en-US" sz="700" err="1"/>
              <a:t>vervangen</a:t>
            </a:r>
            <a:r>
              <a:rPr lang="en-US" sz="700"/>
              <a:t> in Villa Volta</a:t>
            </a:r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9EE71583-33ED-484B-B713-F27D10B3F763}"/>
              </a:ext>
            </a:extLst>
          </p:cNvPr>
          <p:cNvSpPr/>
          <p:nvPr/>
        </p:nvSpPr>
        <p:spPr>
          <a:xfrm>
            <a:off x="3479757" y="4044782"/>
            <a:ext cx="886526" cy="315707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err="1"/>
              <a:t>drainagebuizen</a:t>
            </a:r>
            <a:r>
              <a:rPr lang="en-US" sz="700"/>
              <a:t>  </a:t>
            </a:r>
            <a:r>
              <a:rPr lang="en-US" sz="700" err="1"/>
              <a:t>vervangen</a:t>
            </a:r>
            <a:endParaRPr lang="en-US" sz="700"/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514F600B-BB1F-456F-B408-6C2D5DD7DD6A}"/>
              </a:ext>
            </a:extLst>
          </p:cNvPr>
          <p:cNvSpPr/>
          <p:nvPr/>
        </p:nvSpPr>
        <p:spPr>
          <a:xfrm>
            <a:off x="4676092" y="3896159"/>
            <a:ext cx="1114256" cy="502718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err="1"/>
              <a:t>verversen</a:t>
            </a:r>
            <a:r>
              <a:rPr lang="en-US" sz="700"/>
              <a:t> </a:t>
            </a:r>
            <a:r>
              <a:rPr lang="en-US" sz="700" err="1"/>
              <a:t>olie</a:t>
            </a:r>
            <a:r>
              <a:rPr lang="en-US" sz="700"/>
              <a:t> in </a:t>
            </a:r>
            <a:r>
              <a:rPr lang="en-US" sz="700" err="1"/>
              <a:t>aandrijfmotoren</a:t>
            </a:r>
            <a:r>
              <a:rPr lang="en-US" sz="700"/>
              <a:t> </a:t>
            </a:r>
            <a:r>
              <a:rPr lang="en-US" sz="700" err="1"/>
              <a:t>Vliegende</a:t>
            </a:r>
            <a:r>
              <a:rPr lang="en-US" sz="700"/>
              <a:t> Hollander</a:t>
            </a:r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9D032A41-6BAB-41E1-99AF-3072B803BD3F}"/>
              </a:ext>
            </a:extLst>
          </p:cNvPr>
          <p:cNvSpPr/>
          <p:nvPr/>
        </p:nvSpPr>
        <p:spPr>
          <a:xfrm>
            <a:off x="4879938" y="3389915"/>
            <a:ext cx="963516" cy="458459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err="1"/>
              <a:t>nieuwe</a:t>
            </a:r>
            <a:r>
              <a:rPr lang="en-US" sz="700"/>
              <a:t> </a:t>
            </a:r>
            <a:r>
              <a:rPr lang="en-US" sz="700" err="1"/>
              <a:t>wachtrijindeling</a:t>
            </a:r>
            <a:r>
              <a:rPr lang="en-US" sz="700"/>
              <a:t> Joris </a:t>
            </a:r>
            <a:r>
              <a:rPr lang="en-US" sz="700" err="1"/>
              <a:t>en</a:t>
            </a:r>
            <a:r>
              <a:rPr lang="en-US" sz="700"/>
              <a:t> de Draak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C005D11-5F8F-4F65-8C68-7E5A94B2A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351" y="-10478"/>
            <a:ext cx="3467098" cy="26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3F888FFC-840F-4E41-ADCA-B5D7A16D6A50}"/>
              </a:ext>
            </a:extLst>
          </p:cNvPr>
          <p:cNvSpPr/>
          <p:nvPr/>
        </p:nvSpPr>
        <p:spPr>
          <a:xfrm>
            <a:off x="1635724" y="2677428"/>
            <a:ext cx="1696023" cy="671821"/>
          </a:xfrm>
          <a:prstGeom prst="foldedCorne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bezoekers</a:t>
            </a:r>
            <a:r>
              <a:rPr lang="en-US"/>
              <a:t> app met nieuw live </a:t>
            </a:r>
            <a:r>
              <a:rPr lang="en-US" err="1"/>
              <a:t>wachttijden</a:t>
            </a:r>
            <a:r>
              <a:rPr lang="en-US"/>
              <a:t> feature</a:t>
            </a: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678A861B-BC5C-4C6F-8F1F-7A3E91FA0F7D}"/>
              </a:ext>
            </a:extLst>
          </p:cNvPr>
          <p:cNvSpPr/>
          <p:nvPr/>
        </p:nvSpPr>
        <p:spPr>
          <a:xfrm>
            <a:off x="-12710" y="2732991"/>
            <a:ext cx="1500298" cy="459890"/>
          </a:xfrm>
          <a:prstGeom prst="foldedCorne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attractie</a:t>
            </a:r>
            <a:r>
              <a:rPr lang="en-US"/>
              <a:t> </a:t>
            </a:r>
            <a:r>
              <a:rPr lang="en-US" err="1"/>
              <a:t>Archipel</a:t>
            </a:r>
            <a:endParaRPr lang="en-US"/>
          </a:p>
        </p:txBody>
      </p:sp>
      <p:sp>
        <p:nvSpPr>
          <p:cNvPr id="27" name="Rectangle: Folded Corner 26">
            <a:extLst>
              <a:ext uri="{FF2B5EF4-FFF2-40B4-BE49-F238E27FC236}">
                <a16:creationId xmlns:a16="http://schemas.microsoft.com/office/drawing/2014/main" id="{D26555C8-9D7A-49A3-8231-F6EE77AC364C}"/>
              </a:ext>
            </a:extLst>
          </p:cNvPr>
          <p:cNvSpPr/>
          <p:nvPr/>
        </p:nvSpPr>
        <p:spPr>
          <a:xfrm>
            <a:off x="11280" y="4013785"/>
            <a:ext cx="1593549" cy="452676"/>
          </a:xfrm>
          <a:prstGeom prst="foldedCorne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vervanging</a:t>
            </a:r>
            <a:r>
              <a:rPr lang="en-US"/>
              <a:t> </a:t>
            </a:r>
            <a:r>
              <a:rPr lang="en-US" err="1"/>
              <a:t>muziek</a:t>
            </a:r>
            <a:r>
              <a:rPr lang="en-US"/>
              <a:t> Carnaval</a:t>
            </a:r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A6C1B1E2-5461-4E5E-81E1-B0B96DCC2E05}"/>
              </a:ext>
            </a:extLst>
          </p:cNvPr>
          <p:cNvSpPr/>
          <p:nvPr/>
        </p:nvSpPr>
        <p:spPr>
          <a:xfrm>
            <a:off x="189277" y="3238582"/>
            <a:ext cx="1500298" cy="657360"/>
          </a:xfrm>
          <a:prstGeom prst="foldedCorne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informatieborden</a:t>
            </a:r>
            <a:r>
              <a:rPr lang="en-US"/>
              <a:t> met QR code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CEC50413-81D0-449A-9022-2D32CFC964CB}"/>
              </a:ext>
            </a:extLst>
          </p:cNvPr>
          <p:cNvSpPr/>
          <p:nvPr/>
        </p:nvSpPr>
        <p:spPr>
          <a:xfrm>
            <a:off x="542530" y="4435458"/>
            <a:ext cx="1500298" cy="452676"/>
          </a:xfrm>
          <a:prstGeom prst="foldedCorne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sloot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afwatering</a:t>
            </a:r>
            <a:r>
              <a:rPr lang="en-US"/>
              <a:t> 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92BBC327-8D8C-4C92-A571-9F16595D505E}"/>
              </a:ext>
            </a:extLst>
          </p:cNvPr>
          <p:cNvSpPr/>
          <p:nvPr/>
        </p:nvSpPr>
        <p:spPr>
          <a:xfrm>
            <a:off x="2254539" y="4375370"/>
            <a:ext cx="1091874" cy="528274"/>
          </a:xfrm>
          <a:prstGeom prst="foldedCorne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nieuwbouw</a:t>
            </a:r>
            <a:r>
              <a:rPr lang="en-US"/>
              <a:t> </a:t>
            </a:r>
            <a:r>
              <a:rPr lang="en-US" err="1"/>
              <a:t>werkplaats</a:t>
            </a:r>
            <a:endParaRPr lang="en-US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4C4ABC5A-4A6D-4287-B5DC-630E98E9000D}"/>
              </a:ext>
            </a:extLst>
          </p:cNvPr>
          <p:cNvSpPr/>
          <p:nvPr/>
        </p:nvSpPr>
        <p:spPr>
          <a:xfrm>
            <a:off x="1532663" y="3526978"/>
            <a:ext cx="1630591" cy="657360"/>
          </a:xfrm>
          <a:prstGeom prst="foldedCorner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Pardoes</a:t>
            </a:r>
            <a:r>
              <a:rPr lang="en-US"/>
              <a:t> T-shirts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handdoekenlijn</a:t>
            </a:r>
            <a:endParaRPr lang="en-US"/>
          </a:p>
        </p:txBody>
      </p:sp>
      <p:pic>
        <p:nvPicPr>
          <p:cNvPr id="3" name="Content Placeholder 2" descr="Maak kennis met Pardoes - Efteling Kids">
            <a:extLst>
              <a:ext uri="{FF2B5EF4-FFF2-40B4-BE49-F238E27FC236}">
                <a16:creationId xmlns:a16="http://schemas.microsoft.com/office/drawing/2014/main" id="{88D551A2-AAA4-44BE-842C-F99613594A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44" y="3665960"/>
            <a:ext cx="552608" cy="48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6658DE26-DDC6-4C7B-9FCC-4A9EBCAAA2B5}"/>
              </a:ext>
            </a:extLst>
          </p:cNvPr>
          <p:cNvSpPr/>
          <p:nvPr/>
        </p:nvSpPr>
        <p:spPr>
          <a:xfrm>
            <a:off x="8020750" y="4355752"/>
            <a:ext cx="1047012" cy="17964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brandoefening</a:t>
            </a:r>
            <a:endParaRPr lang="en-US" sz="10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268F5-BA98-41E7-9CBB-E5ED24B01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4268C-C070-4641-A067-FA5C2FFBF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98450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9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2" presetClass="entr" presetSubtype="9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25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E99B06-A2D1-4B04-82D7-5B8C0FF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 Efteling - Buy your tickets directly and at a discount ...">
            <a:extLst>
              <a:ext uri="{FF2B5EF4-FFF2-40B4-BE49-F238E27FC236}">
                <a16:creationId xmlns:a16="http://schemas.microsoft.com/office/drawing/2014/main" id="{B91B3C6E-08BE-4DE0-9C29-C5D80B05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4" y="0"/>
            <a:ext cx="2971796" cy="26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fteling pakt onderhoud Joris en de Draak groots aan: ook station in de  steigers - Looopings.nl">
            <a:extLst>
              <a:ext uri="{FF2B5EF4-FFF2-40B4-BE49-F238E27FC236}">
                <a16:creationId xmlns:a16="http://schemas.microsoft.com/office/drawing/2014/main" id="{9DB0C793-EC98-4070-B5BD-2F645526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47" y="-691"/>
            <a:ext cx="2931637" cy="26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005D11-5F8F-4F65-8C68-7E5A94B2A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351" y="-10478"/>
            <a:ext cx="3467098" cy="26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49A446-B1F0-4CDB-B9BD-D19264A7EC6A}"/>
              </a:ext>
            </a:extLst>
          </p:cNvPr>
          <p:cNvSpPr/>
          <p:nvPr/>
        </p:nvSpPr>
        <p:spPr>
          <a:xfrm>
            <a:off x="6654366" y="1449764"/>
            <a:ext cx="20986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Beheer</a:t>
            </a:r>
            <a:endParaRPr lang="en-US" sz="4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52F423-D269-4532-8B60-2A95715CF0D5}"/>
              </a:ext>
            </a:extLst>
          </p:cNvPr>
          <p:cNvSpPr/>
          <p:nvPr/>
        </p:nvSpPr>
        <p:spPr>
          <a:xfrm>
            <a:off x="6200715" y="1070968"/>
            <a:ext cx="30059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Operationeel</a:t>
            </a:r>
            <a:endParaRPr lang="en-US" sz="36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8A4440-C1FD-4659-A83A-213C3204048B}"/>
              </a:ext>
            </a:extLst>
          </p:cNvPr>
          <p:cNvSpPr/>
          <p:nvPr/>
        </p:nvSpPr>
        <p:spPr>
          <a:xfrm>
            <a:off x="6241082" y="2158000"/>
            <a:ext cx="29354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Operations =&gt; Ops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694E1B-39FD-4E81-899D-CFB5EDFD4171}"/>
              </a:ext>
            </a:extLst>
          </p:cNvPr>
          <p:cNvSpPr txBox="1"/>
          <p:nvPr/>
        </p:nvSpPr>
        <p:spPr>
          <a:xfrm>
            <a:off x="6423105" y="3018263"/>
            <a:ext cx="2636940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frequent of </a:t>
            </a:r>
            <a:r>
              <a:rPr lang="en-US" sz="1300" err="1"/>
              <a:t>voortdurend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(</a:t>
            </a:r>
            <a:r>
              <a:rPr lang="en-US" sz="1300" err="1"/>
              <a:t>ook</a:t>
            </a:r>
            <a:r>
              <a:rPr lang="en-US" sz="1300"/>
              <a:t>) </a:t>
            </a:r>
            <a:r>
              <a:rPr lang="en-US" sz="1300" err="1"/>
              <a:t>gedurende</a:t>
            </a:r>
            <a:r>
              <a:rPr lang="en-US" sz="1300"/>
              <a:t> </a:t>
            </a:r>
            <a:r>
              <a:rPr lang="en-US" sz="1300" err="1"/>
              <a:t>openingsuren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/>
              <a:t>simpel</a:t>
            </a:r>
            <a:r>
              <a:rPr lang="en-US" sz="1300"/>
              <a:t>, </a:t>
            </a:r>
            <a:r>
              <a:rPr lang="en-US" sz="1300" err="1"/>
              <a:t>klein</a:t>
            </a:r>
            <a:r>
              <a:rPr lang="en-US" sz="1300"/>
              <a:t>, routine, checklist, </a:t>
            </a:r>
            <a:br>
              <a:rPr lang="en-US" sz="1300"/>
            </a:br>
            <a:r>
              <a:rPr lang="en-US" sz="1300"/>
              <a:t>procedures, </a:t>
            </a:r>
            <a:r>
              <a:rPr lang="en-US" sz="1300" err="1"/>
              <a:t>werkinstructies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/>
              <a:t>vrij</a:t>
            </a:r>
            <a:r>
              <a:rPr lang="en-US" sz="1300"/>
              <a:t> urgent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SLA-</a:t>
            </a:r>
            <a:r>
              <a:rPr lang="en-US" sz="1300" err="1"/>
              <a:t>afspraken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KPIs om te </a:t>
            </a:r>
            <a:r>
              <a:rPr lang="en-US" sz="1300" err="1"/>
              <a:t>meten</a:t>
            </a:r>
            <a:r>
              <a:rPr lang="en-US" sz="1300"/>
              <a:t> </a:t>
            </a:r>
            <a:r>
              <a:rPr lang="en-US" sz="1300" err="1"/>
              <a:t>en</a:t>
            </a:r>
            <a:r>
              <a:rPr lang="en-US" sz="1300"/>
              <a:t> op sturen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/>
              <a:t>storingen</a:t>
            </a:r>
            <a:r>
              <a:rPr lang="en-US" sz="1300"/>
              <a:t> </a:t>
            </a:r>
            <a:r>
              <a:rPr lang="en-US" sz="1300" err="1"/>
              <a:t>en</a:t>
            </a:r>
            <a:r>
              <a:rPr lang="en-US" sz="1300"/>
              <a:t> </a:t>
            </a:r>
            <a:r>
              <a:rPr lang="en-US" sz="1300" err="1"/>
              <a:t>incidenten</a:t>
            </a:r>
            <a:endParaRPr lang="en-US" sz="1300"/>
          </a:p>
        </p:txBody>
      </p:sp>
      <p:sp>
        <p:nvSpPr>
          <p:cNvPr id="28" name="Double Wave 27">
            <a:extLst>
              <a:ext uri="{FF2B5EF4-FFF2-40B4-BE49-F238E27FC236}">
                <a16:creationId xmlns:a16="http://schemas.microsoft.com/office/drawing/2014/main" id="{9469E6EF-CA41-478F-BCA3-60390182EA9C}"/>
              </a:ext>
            </a:extLst>
          </p:cNvPr>
          <p:cNvSpPr/>
          <p:nvPr/>
        </p:nvSpPr>
        <p:spPr>
          <a:xfrm>
            <a:off x="6438581" y="156878"/>
            <a:ext cx="921029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Productie</a:t>
            </a:r>
          </a:p>
        </p:txBody>
      </p:sp>
      <p:sp>
        <p:nvSpPr>
          <p:cNvPr id="40" name="Double Wave 39">
            <a:extLst>
              <a:ext uri="{FF2B5EF4-FFF2-40B4-BE49-F238E27FC236}">
                <a16:creationId xmlns:a16="http://schemas.microsoft.com/office/drawing/2014/main" id="{45C1FB99-CD63-4310-9D62-4EBBD5D5F72C}"/>
              </a:ext>
            </a:extLst>
          </p:cNvPr>
          <p:cNvSpPr/>
          <p:nvPr/>
        </p:nvSpPr>
        <p:spPr>
          <a:xfrm>
            <a:off x="7598015" y="96439"/>
            <a:ext cx="789531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 Run</a:t>
            </a:r>
          </a:p>
        </p:txBody>
      </p:sp>
      <p:sp>
        <p:nvSpPr>
          <p:cNvPr id="41" name="Double Wave 40">
            <a:extLst>
              <a:ext uri="{FF2B5EF4-FFF2-40B4-BE49-F238E27FC236}">
                <a16:creationId xmlns:a16="http://schemas.microsoft.com/office/drawing/2014/main" id="{EC88F79F-8AC0-46E3-AEF7-46737EDA4AF9}"/>
              </a:ext>
            </a:extLst>
          </p:cNvPr>
          <p:cNvSpPr/>
          <p:nvPr/>
        </p:nvSpPr>
        <p:spPr>
          <a:xfrm>
            <a:off x="8512262" y="453805"/>
            <a:ext cx="522469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Live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EC0CC75-C979-4A7D-9CF2-6685E1D7A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A0D579-8825-43D7-80F3-894B71E11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31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4" grpId="0"/>
      <p:bldP spid="35" grpId="0"/>
      <p:bldP spid="19" grpId="0"/>
      <p:bldP spid="28" grpId="0" animBg="1"/>
      <p:bldP spid="40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E99B06-A2D1-4B04-82D7-5B8C0FF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 Efteling - Buy your tickets directly and at a discount ...">
            <a:extLst>
              <a:ext uri="{FF2B5EF4-FFF2-40B4-BE49-F238E27FC236}">
                <a16:creationId xmlns:a16="http://schemas.microsoft.com/office/drawing/2014/main" id="{B91B3C6E-08BE-4DE0-9C29-C5D80B05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4" y="0"/>
            <a:ext cx="2971796" cy="26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fteling pakt onderhoud Joris en de Draak groots aan: ook station in de  steigers - Looopings.nl">
            <a:extLst>
              <a:ext uri="{FF2B5EF4-FFF2-40B4-BE49-F238E27FC236}">
                <a16:creationId xmlns:a16="http://schemas.microsoft.com/office/drawing/2014/main" id="{9DB0C793-EC98-4070-B5BD-2F645526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47" y="-691"/>
            <a:ext cx="2931637" cy="26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005D11-5F8F-4F65-8C68-7E5A94B2A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351" y="-10478"/>
            <a:ext cx="3467098" cy="26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49A446-B1F0-4CDB-B9BD-D19264A7EC6A}"/>
              </a:ext>
            </a:extLst>
          </p:cNvPr>
          <p:cNvSpPr/>
          <p:nvPr/>
        </p:nvSpPr>
        <p:spPr>
          <a:xfrm>
            <a:off x="6654366" y="1449764"/>
            <a:ext cx="20986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Beheer</a:t>
            </a:r>
            <a:endParaRPr lang="en-US" sz="4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52F423-D269-4532-8B60-2A95715CF0D5}"/>
              </a:ext>
            </a:extLst>
          </p:cNvPr>
          <p:cNvSpPr/>
          <p:nvPr/>
        </p:nvSpPr>
        <p:spPr>
          <a:xfrm>
            <a:off x="6200715" y="1070968"/>
            <a:ext cx="30059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Operationeel</a:t>
            </a:r>
            <a:endParaRPr lang="en-US" sz="36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8A4440-C1FD-4659-A83A-213C3204048B}"/>
              </a:ext>
            </a:extLst>
          </p:cNvPr>
          <p:cNvSpPr/>
          <p:nvPr/>
        </p:nvSpPr>
        <p:spPr>
          <a:xfrm>
            <a:off x="6241082" y="2158000"/>
            <a:ext cx="29354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Operations =&gt; Ops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AFDB93-A89D-493E-AD8A-A32B169E2D77}"/>
              </a:ext>
            </a:extLst>
          </p:cNvPr>
          <p:cNvSpPr/>
          <p:nvPr/>
        </p:nvSpPr>
        <p:spPr>
          <a:xfrm>
            <a:off x="3349569" y="1511319"/>
            <a:ext cx="29450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Onderhoud</a:t>
            </a:r>
            <a:endParaRPr lang="en-US" sz="40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694E1B-39FD-4E81-899D-CFB5EDFD4171}"/>
              </a:ext>
            </a:extLst>
          </p:cNvPr>
          <p:cNvSpPr txBox="1"/>
          <p:nvPr/>
        </p:nvSpPr>
        <p:spPr>
          <a:xfrm>
            <a:off x="6423105" y="3018263"/>
            <a:ext cx="2636940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frequent of </a:t>
            </a:r>
            <a:r>
              <a:rPr lang="en-US" sz="1300" err="1"/>
              <a:t>voortdurend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(</a:t>
            </a:r>
            <a:r>
              <a:rPr lang="en-US" sz="1300" err="1"/>
              <a:t>ook</a:t>
            </a:r>
            <a:r>
              <a:rPr lang="en-US" sz="1300"/>
              <a:t>) </a:t>
            </a:r>
            <a:r>
              <a:rPr lang="en-US" sz="1300" err="1"/>
              <a:t>gedurende</a:t>
            </a:r>
            <a:r>
              <a:rPr lang="en-US" sz="1300"/>
              <a:t> </a:t>
            </a:r>
            <a:r>
              <a:rPr lang="en-US" sz="1300" err="1"/>
              <a:t>openingsuren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/>
              <a:t>simpel</a:t>
            </a:r>
            <a:r>
              <a:rPr lang="en-US" sz="1300"/>
              <a:t>, </a:t>
            </a:r>
            <a:r>
              <a:rPr lang="en-US" sz="1300" err="1"/>
              <a:t>klein</a:t>
            </a:r>
            <a:r>
              <a:rPr lang="en-US" sz="1300"/>
              <a:t>, routine, checklist, </a:t>
            </a:r>
            <a:br>
              <a:rPr lang="en-US" sz="1300"/>
            </a:br>
            <a:r>
              <a:rPr lang="en-US" sz="1300"/>
              <a:t>procedures, </a:t>
            </a:r>
            <a:r>
              <a:rPr lang="en-US" sz="1300" err="1"/>
              <a:t>werkinstructies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/>
              <a:t>vrij</a:t>
            </a:r>
            <a:r>
              <a:rPr lang="en-US" sz="1300"/>
              <a:t> urgent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SLA-</a:t>
            </a:r>
            <a:r>
              <a:rPr lang="en-US" sz="1300" err="1"/>
              <a:t>afspraken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KPIs om te </a:t>
            </a:r>
            <a:r>
              <a:rPr lang="en-US" sz="1300" err="1"/>
              <a:t>meten</a:t>
            </a:r>
            <a:r>
              <a:rPr lang="en-US" sz="1300"/>
              <a:t> </a:t>
            </a:r>
            <a:r>
              <a:rPr lang="en-US" sz="1300" err="1"/>
              <a:t>en</a:t>
            </a:r>
            <a:r>
              <a:rPr lang="en-US" sz="1300"/>
              <a:t> op sturen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/>
              <a:t>storingen</a:t>
            </a:r>
            <a:r>
              <a:rPr lang="en-US" sz="1300"/>
              <a:t> </a:t>
            </a:r>
            <a:r>
              <a:rPr lang="en-US" sz="1300" err="1"/>
              <a:t>en</a:t>
            </a:r>
            <a:r>
              <a:rPr lang="en-US" sz="1300"/>
              <a:t> </a:t>
            </a:r>
            <a:r>
              <a:rPr lang="en-US" sz="1300" err="1"/>
              <a:t>incidenten</a:t>
            </a:r>
            <a:endParaRPr lang="en-US" sz="1300"/>
          </a:p>
        </p:txBody>
      </p:sp>
      <p:sp>
        <p:nvSpPr>
          <p:cNvPr id="28" name="Double Wave 27">
            <a:extLst>
              <a:ext uri="{FF2B5EF4-FFF2-40B4-BE49-F238E27FC236}">
                <a16:creationId xmlns:a16="http://schemas.microsoft.com/office/drawing/2014/main" id="{9469E6EF-CA41-478F-BCA3-60390182EA9C}"/>
              </a:ext>
            </a:extLst>
          </p:cNvPr>
          <p:cNvSpPr/>
          <p:nvPr/>
        </p:nvSpPr>
        <p:spPr>
          <a:xfrm>
            <a:off x="6438581" y="156878"/>
            <a:ext cx="921029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Productie</a:t>
            </a:r>
          </a:p>
        </p:txBody>
      </p:sp>
      <p:sp>
        <p:nvSpPr>
          <p:cNvPr id="40" name="Double Wave 39">
            <a:extLst>
              <a:ext uri="{FF2B5EF4-FFF2-40B4-BE49-F238E27FC236}">
                <a16:creationId xmlns:a16="http://schemas.microsoft.com/office/drawing/2014/main" id="{45C1FB99-CD63-4310-9D62-4EBBD5D5F72C}"/>
              </a:ext>
            </a:extLst>
          </p:cNvPr>
          <p:cNvSpPr/>
          <p:nvPr/>
        </p:nvSpPr>
        <p:spPr>
          <a:xfrm>
            <a:off x="7598015" y="96439"/>
            <a:ext cx="789531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 Run</a:t>
            </a:r>
          </a:p>
        </p:txBody>
      </p:sp>
      <p:sp>
        <p:nvSpPr>
          <p:cNvPr id="41" name="Double Wave 40">
            <a:extLst>
              <a:ext uri="{FF2B5EF4-FFF2-40B4-BE49-F238E27FC236}">
                <a16:creationId xmlns:a16="http://schemas.microsoft.com/office/drawing/2014/main" id="{EC88F79F-8AC0-46E3-AEF7-46737EDA4AF9}"/>
              </a:ext>
            </a:extLst>
          </p:cNvPr>
          <p:cNvSpPr/>
          <p:nvPr/>
        </p:nvSpPr>
        <p:spPr>
          <a:xfrm>
            <a:off x="8512262" y="453805"/>
            <a:ext cx="522469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D519C-7198-4757-B8F1-CAD3635F32E6}"/>
              </a:ext>
            </a:extLst>
          </p:cNvPr>
          <p:cNvSpPr txBox="1"/>
          <p:nvPr/>
        </p:nvSpPr>
        <p:spPr>
          <a:xfrm>
            <a:off x="3463425" y="3018263"/>
            <a:ext cx="2733121" cy="12003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vaak</a:t>
            </a:r>
            <a:r>
              <a:rPr lang="en-US" sz="1300" dirty="0"/>
              <a:t> op basis van vast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periodiek</a:t>
            </a:r>
            <a:r>
              <a:rPr lang="en-US" sz="1300" dirty="0"/>
              <a:t> (</a:t>
            </a:r>
            <a:r>
              <a:rPr lang="en-US" sz="1300" dirty="0" err="1"/>
              <a:t>eens</a:t>
            </a:r>
            <a:r>
              <a:rPr lang="en-US" sz="1300" dirty="0"/>
              <a:t> per x </a:t>
            </a:r>
            <a:r>
              <a:rPr lang="en-US" sz="1300" dirty="0" err="1"/>
              <a:t>maanden</a:t>
            </a:r>
            <a:r>
              <a:rPr lang="en-US" sz="13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(</a:t>
            </a:r>
            <a:r>
              <a:rPr lang="en-US" sz="1300" dirty="0" err="1"/>
              <a:t>grotendeels</a:t>
            </a:r>
            <a:r>
              <a:rPr lang="en-US" sz="1300" dirty="0"/>
              <a:t>) </a:t>
            </a:r>
            <a:r>
              <a:rPr lang="en-US" sz="1300" dirty="0" err="1"/>
              <a:t>bekende</a:t>
            </a:r>
            <a:r>
              <a:rPr lang="en-US" sz="1300" dirty="0"/>
              <a:t> </a:t>
            </a:r>
            <a:r>
              <a:rPr lang="en-US" sz="1300" dirty="0" err="1"/>
              <a:t>aanpak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wat </a:t>
            </a:r>
            <a:r>
              <a:rPr lang="en-US" sz="1300" dirty="0" err="1"/>
              <a:t>omvangrijker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(</a:t>
            </a:r>
            <a:r>
              <a:rPr lang="en-US" sz="1300" dirty="0" err="1"/>
              <a:t>meestal</a:t>
            </a:r>
            <a:r>
              <a:rPr lang="en-US" sz="1300" dirty="0"/>
              <a:t>) </a:t>
            </a:r>
            <a:r>
              <a:rPr lang="en-US" sz="1300" dirty="0" err="1"/>
              <a:t>niet</a:t>
            </a:r>
            <a:r>
              <a:rPr lang="en-US" sz="1300" dirty="0"/>
              <a:t> urgent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in-</a:t>
            </a:r>
            <a:r>
              <a:rPr lang="en-US" sz="1300" dirty="0" err="1"/>
              <a:t>gebruikname</a:t>
            </a:r>
            <a:r>
              <a:rPr lang="en-US" sz="1300" dirty="0"/>
              <a:t> test </a:t>
            </a:r>
            <a:r>
              <a:rPr lang="en-US" sz="1300" dirty="0" err="1"/>
              <a:t>na</a:t>
            </a:r>
            <a:r>
              <a:rPr lang="en-US" sz="1300" dirty="0"/>
              <a:t> </a:t>
            </a:r>
            <a:r>
              <a:rPr lang="en-US" sz="1300" dirty="0" err="1"/>
              <a:t>afronding</a:t>
            </a:r>
            <a:endParaRPr lang="en-US" sz="13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D09F8C4-3E94-43E1-A240-A26E91BFB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D3365E-256A-4CF4-BD98-6E6C05D93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411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E99B06-A2D1-4B04-82D7-5B8C0FF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 Efteling - Buy your tickets directly and at a discount ...">
            <a:extLst>
              <a:ext uri="{FF2B5EF4-FFF2-40B4-BE49-F238E27FC236}">
                <a16:creationId xmlns:a16="http://schemas.microsoft.com/office/drawing/2014/main" id="{B91B3C6E-08BE-4DE0-9C29-C5D80B05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4" y="0"/>
            <a:ext cx="2971796" cy="26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fteling pakt onderhoud Joris en de Draak groots aan: ook station in de  steigers - Looopings.nl">
            <a:extLst>
              <a:ext uri="{FF2B5EF4-FFF2-40B4-BE49-F238E27FC236}">
                <a16:creationId xmlns:a16="http://schemas.microsoft.com/office/drawing/2014/main" id="{9DB0C793-EC98-4070-B5BD-2F645526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47" y="-691"/>
            <a:ext cx="2931637" cy="26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005D11-5F8F-4F65-8C68-7E5A94B2A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351" y="-10478"/>
            <a:ext cx="3467098" cy="26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49A446-B1F0-4CDB-B9BD-D19264A7EC6A}"/>
              </a:ext>
            </a:extLst>
          </p:cNvPr>
          <p:cNvSpPr/>
          <p:nvPr/>
        </p:nvSpPr>
        <p:spPr>
          <a:xfrm>
            <a:off x="6654366" y="1449764"/>
            <a:ext cx="20986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Beheer</a:t>
            </a:r>
            <a:endParaRPr lang="en-US" sz="4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52F423-D269-4532-8B60-2A95715CF0D5}"/>
              </a:ext>
            </a:extLst>
          </p:cNvPr>
          <p:cNvSpPr/>
          <p:nvPr/>
        </p:nvSpPr>
        <p:spPr>
          <a:xfrm>
            <a:off x="6200715" y="1070968"/>
            <a:ext cx="30059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Operationeel</a:t>
            </a:r>
            <a:endParaRPr lang="en-US" sz="36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8A4440-C1FD-4659-A83A-213C3204048B}"/>
              </a:ext>
            </a:extLst>
          </p:cNvPr>
          <p:cNvSpPr/>
          <p:nvPr/>
        </p:nvSpPr>
        <p:spPr>
          <a:xfrm>
            <a:off x="6241082" y="2158000"/>
            <a:ext cx="29354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Operations =&gt; Ops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AFDB93-A89D-493E-AD8A-A32B169E2D77}"/>
              </a:ext>
            </a:extLst>
          </p:cNvPr>
          <p:cNvSpPr/>
          <p:nvPr/>
        </p:nvSpPr>
        <p:spPr>
          <a:xfrm>
            <a:off x="3349569" y="1511319"/>
            <a:ext cx="29450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Onderhoud</a:t>
            </a:r>
            <a:endParaRPr lang="en-US" sz="40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694E1B-39FD-4E81-899D-CFB5EDFD4171}"/>
              </a:ext>
            </a:extLst>
          </p:cNvPr>
          <p:cNvSpPr txBox="1"/>
          <p:nvPr/>
        </p:nvSpPr>
        <p:spPr>
          <a:xfrm>
            <a:off x="6423105" y="3018263"/>
            <a:ext cx="2636940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frequent of </a:t>
            </a: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voortdurend</a:t>
            </a:r>
            <a:endParaRPr lang="en-US" sz="130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ook</a:t>
            </a: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) </a:t>
            </a: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gedurende</a:t>
            </a: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openingsuren</a:t>
            </a:r>
            <a:endParaRPr lang="en-US" sz="130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simpel</a:t>
            </a: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klein</a:t>
            </a: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, routine, checklist, </a:t>
            </a:r>
            <a:br>
              <a:rPr lang="en-US" sz="1300">
                <a:solidFill>
                  <a:schemeClr val="bg1">
                    <a:lumMod val="85000"/>
                  </a:schemeClr>
                </a:solidFill>
              </a:rPr>
            </a:b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procedures, </a:t>
            </a: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werkinstructies</a:t>
            </a:r>
            <a:endParaRPr lang="en-US" sz="130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vrij</a:t>
            </a: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 urgent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SLA-</a:t>
            </a: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afspraken</a:t>
            </a:r>
            <a:endParaRPr lang="en-US" sz="130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KPIs om te </a:t>
            </a: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meten</a:t>
            </a: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 op sturen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storingen</a:t>
            </a: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sz="130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1300" err="1">
                <a:solidFill>
                  <a:schemeClr val="bg1">
                    <a:lumMod val="85000"/>
                  </a:schemeClr>
                </a:solidFill>
              </a:rPr>
              <a:t>incidenten</a:t>
            </a:r>
            <a:endParaRPr lang="en-US" sz="130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Double Wave 27">
            <a:extLst>
              <a:ext uri="{FF2B5EF4-FFF2-40B4-BE49-F238E27FC236}">
                <a16:creationId xmlns:a16="http://schemas.microsoft.com/office/drawing/2014/main" id="{9469E6EF-CA41-478F-BCA3-60390182EA9C}"/>
              </a:ext>
            </a:extLst>
          </p:cNvPr>
          <p:cNvSpPr/>
          <p:nvPr/>
        </p:nvSpPr>
        <p:spPr>
          <a:xfrm>
            <a:off x="6438581" y="156878"/>
            <a:ext cx="921029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Productie</a:t>
            </a:r>
          </a:p>
        </p:txBody>
      </p:sp>
      <p:sp>
        <p:nvSpPr>
          <p:cNvPr id="40" name="Double Wave 39">
            <a:extLst>
              <a:ext uri="{FF2B5EF4-FFF2-40B4-BE49-F238E27FC236}">
                <a16:creationId xmlns:a16="http://schemas.microsoft.com/office/drawing/2014/main" id="{45C1FB99-CD63-4310-9D62-4EBBD5D5F72C}"/>
              </a:ext>
            </a:extLst>
          </p:cNvPr>
          <p:cNvSpPr/>
          <p:nvPr/>
        </p:nvSpPr>
        <p:spPr>
          <a:xfrm>
            <a:off x="7598015" y="96439"/>
            <a:ext cx="789531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 Run</a:t>
            </a:r>
          </a:p>
        </p:txBody>
      </p:sp>
      <p:sp>
        <p:nvSpPr>
          <p:cNvPr id="41" name="Double Wave 40">
            <a:extLst>
              <a:ext uri="{FF2B5EF4-FFF2-40B4-BE49-F238E27FC236}">
                <a16:creationId xmlns:a16="http://schemas.microsoft.com/office/drawing/2014/main" id="{EC88F79F-8AC0-46E3-AEF7-46737EDA4AF9}"/>
              </a:ext>
            </a:extLst>
          </p:cNvPr>
          <p:cNvSpPr/>
          <p:nvPr/>
        </p:nvSpPr>
        <p:spPr>
          <a:xfrm>
            <a:off x="8512262" y="453805"/>
            <a:ext cx="522469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D519C-7198-4757-B8F1-CAD3635F32E6}"/>
              </a:ext>
            </a:extLst>
          </p:cNvPr>
          <p:cNvSpPr txBox="1"/>
          <p:nvPr/>
        </p:nvSpPr>
        <p:spPr>
          <a:xfrm>
            <a:off x="3463425" y="3018263"/>
            <a:ext cx="2723502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/>
              <a:t>periodiek</a:t>
            </a:r>
            <a:r>
              <a:rPr lang="en-US" sz="1300"/>
              <a:t> (</a:t>
            </a:r>
            <a:r>
              <a:rPr lang="en-US" sz="1300" err="1"/>
              <a:t>eens</a:t>
            </a:r>
            <a:r>
              <a:rPr lang="en-US" sz="1300"/>
              <a:t> per x </a:t>
            </a:r>
            <a:r>
              <a:rPr lang="en-US" sz="1300" err="1"/>
              <a:t>maanden</a:t>
            </a:r>
            <a:r>
              <a:rPr lang="en-US" sz="130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(</a:t>
            </a:r>
            <a:r>
              <a:rPr lang="en-US" sz="1300" err="1"/>
              <a:t>grotendeels</a:t>
            </a:r>
            <a:r>
              <a:rPr lang="en-US" sz="1300"/>
              <a:t>) </a:t>
            </a:r>
            <a:r>
              <a:rPr lang="en-US" sz="1300" err="1"/>
              <a:t>bekende</a:t>
            </a:r>
            <a:r>
              <a:rPr lang="en-US" sz="1300"/>
              <a:t> </a:t>
            </a:r>
            <a:r>
              <a:rPr lang="en-US" sz="1300" err="1"/>
              <a:t>aanpak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wat </a:t>
            </a:r>
            <a:r>
              <a:rPr lang="en-US" sz="1300" err="1"/>
              <a:t>omvangrijker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(</a:t>
            </a:r>
            <a:r>
              <a:rPr lang="en-US" sz="1300" err="1"/>
              <a:t>meestal</a:t>
            </a:r>
            <a:r>
              <a:rPr lang="en-US" sz="1300"/>
              <a:t>) </a:t>
            </a:r>
            <a:r>
              <a:rPr lang="en-US" sz="1300" err="1"/>
              <a:t>niet</a:t>
            </a:r>
            <a:r>
              <a:rPr lang="en-US" sz="1300"/>
              <a:t> urgent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in-</a:t>
            </a:r>
            <a:r>
              <a:rPr lang="en-US" sz="1300" err="1"/>
              <a:t>gebruikname</a:t>
            </a:r>
            <a:r>
              <a:rPr lang="en-US" sz="1300"/>
              <a:t> test </a:t>
            </a:r>
            <a:r>
              <a:rPr lang="en-US" sz="1300" err="1"/>
              <a:t>na</a:t>
            </a:r>
            <a:r>
              <a:rPr lang="en-US" sz="1300"/>
              <a:t> </a:t>
            </a:r>
            <a:r>
              <a:rPr lang="en-US" sz="1300" err="1"/>
              <a:t>afronding</a:t>
            </a:r>
            <a:endParaRPr lang="en-US" sz="130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BA155FC-BF5D-436E-8543-92CCD8A156AD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5000"/>
          </a:blip>
          <a:stretch>
            <a:fillRect/>
          </a:stretch>
        </p:blipFill>
        <p:spPr>
          <a:xfrm>
            <a:off x="3327431" y="514393"/>
            <a:ext cx="5812759" cy="22284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A5A6D35-D7C4-4A05-AC81-5CB864137DE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143285" y="2747964"/>
            <a:ext cx="5651121" cy="2107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Snagit_SNG863">
            <a:extLst>
              <a:ext uri="{FF2B5EF4-FFF2-40B4-BE49-F238E27FC236}">
                <a16:creationId xmlns:a16="http://schemas.microsoft.com/office/drawing/2014/main" id="{D6C24849-946C-465A-855A-004D6466A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6372" y="75728"/>
            <a:ext cx="3857431" cy="601030"/>
          </a:xfr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13457EED-E8FB-4A95-935C-A36A3EDB69E6}"/>
              </a:ext>
            </a:extLst>
          </p:cNvPr>
          <p:cNvSpPr/>
          <p:nvPr/>
        </p:nvSpPr>
        <p:spPr>
          <a:xfrm>
            <a:off x="8221362" y="1329416"/>
            <a:ext cx="813369" cy="221113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E2397B-3A4F-48E6-8378-F50E009765AC}"/>
              </a:ext>
            </a:extLst>
          </p:cNvPr>
          <p:cNvSpPr/>
          <p:nvPr/>
        </p:nvSpPr>
        <p:spPr>
          <a:xfrm>
            <a:off x="4917712" y="2488100"/>
            <a:ext cx="813369" cy="221113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4C7743D-3AF3-40B1-9C1B-E6FC1528B144}"/>
              </a:ext>
            </a:extLst>
          </p:cNvPr>
          <p:cNvSpPr/>
          <p:nvPr/>
        </p:nvSpPr>
        <p:spPr>
          <a:xfrm>
            <a:off x="2920746" y="3407889"/>
            <a:ext cx="1544162" cy="29090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C44D01-70AB-4A9F-8D5A-31770AFE1D2C}"/>
              </a:ext>
            </a:extLst>
          </p:cNvPr>
          <p:cNvSpPr/>
          <p:nvPr/>
        </p:nvSpPr>
        <p:spPr>
          <a:xfrm>
            <a:off x="151699" y="3631568"/>
            <a:ext cx="2376526" cy="290900"/>
          </a:xfrm>
          <a:prstGeom prst="ellipse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1CAC07-2E58-4BD0-994D-C2979B694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5250DF-D458-4B17-B72A-1B4A75AB4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3599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E99B06-A2D1-4B04-82D7-5B8C0FF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 Efteling - Buy your tickets directly and at a discount ...">
            <a:extLst>
              <a:ext uri="{FF2B5EF4-FFF2-40B4-BE49-F238E27FC236}">
                <a16:creationId xmlns:a16="http://schemas.microsoft.com/office/drawing/2014/main" id="{B91B3C6E-08BE-4DE0-9C29-C5D80B05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4" y="0"/>
            <a:ext cx="2971796" cy="26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fteling pakt onderhoud Joris en de Draak groots aan: ook station in de  steigers - Looopings.nl">
            <a:extLst>
              <a:ext uri="{FF2B5EF4-FFF2-40B4-BE49-F238E27FC236}">
                <a16:creationId xmlns:a16="http://schemas.microsoft.com/office/drawing/2014/main" id="{9DB0C793-EC98-4070-B5BD-2F645526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47" y="-691"/>
            <a:ext cx="2931637" cy="26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005D11-5F8F-4F65-8C68-7E5A94B2A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351" y="-10478"/>
            <a:ext cx="3467098" cy="26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49A446-B1F0-4CDB-B9BD-D19264A7EC6A}"/>
              </a:ext>
            </a:extLst>
          </p:cNvPr>
          <p:cNvSpPr/>
          <p:nvPr/>
        </p:nvSpPr>
        <p:spPr>
          <a:xfrm>
            <a:off x="6654366" y="1449764"/>
            <a:ext cx="20986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Beheer</a:t>
            </a:r>
            <a:endParaRPr lang="en-US" sz="4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652F423-D269-4532-8B60-2A95715CF0D5}"/>
              </a:ext>
            </a:extLst>
          </p:cNvPr>
          <p:cNvSpPr/>
          <p:nvPr/>
        </p:nvSpPr>
        <p:spPr>
          <a:xfrm>
            <a:off x="6200715" y="1070968"/>
            <a:ext cx="300595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Operationeel</a:t>
            </a:r>
            <a:endParaRPr lang="en-US" sz="36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8A4440-C1FD-4659-A83A-213C3204048B}"/>
              </a:ext>
            </a:extLst>
          </p:cNvPr>
          <p:cNvSpPr/>
          <p:nvPr/>
        </p:nvSpPr>
        <p:spPr>
          <a:xfrm>
            <a:off x="6241082" y="2158000"/>
            <a:ext cx="2935420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Operations =&gt; Ops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AFDB93-A89D-493E-AD8A-A32B169E2D77}"/>
              </a:ext>
            </a:extLst>
          </p:cNvPr>
          <p:cNvSpPr/>
          <p:nvPr/>
        </p:nvSpPr>
        <p:spPr>
          <a:xfrm>
            <a:off x="3349569" y="1511319"/>
            <a:ext cx="29450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Onderhoud</a:t>
            </a:r>
            <a:endParaRPr lang="en-US" sz="40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0917CA-CF1B-40DE-8990-B051BA134733}"/>
              </a:ext>
            </a:extLst>
          </p:cNvPr>
          <p:cNvSpPr/>
          <p:nvPr/>
        </p:nvSpPr>
        <p:spPr>
          <a:xfrm>
            <a:off x="147945" y="1511319"/>
            <a:ext cx="30315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Nieuwbouw</a:t>
            </a:r>
            <a:endParaRPr lang="en-US" sz="40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694E1B-39FD-4E81-899D-CFB5EDFD4171}"/>
              </a:ext>
            </a:extLst>
          </p:cNvPr>
          <p:cNvSpPr txBox="1"/>
          <p:nvPr/>
        </p:nvSpPr>
        <p:spPr>
          <a:xfrm>
            <a:off x="6423105" y="3002633"/>
            <a:ext cx="2636940" cy="1600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frequent of </a:t>
            </a:r>
            <a:r>
              <a:rPr lang="en-US" sz="1300" err="1"/>
              <a:t>voortdurend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(</a:t>
            </a:r>
            <a:r>
              <a:rPr lang="en-US" sz="1300" err="1"/>
              <a:t>ook</a:t>
            </a:r>
            <a:r>
              <a:rPr lang="en-US" sz="1300"/>
              <a:t>) </a:t>
            </a:r>
            <a:r>
              <a:rPr lang="en-US" sz="1300" err="1"/>
              <a:t>gedurende</a:t>
            </a:r>
            <a:r>
              <a:rPr lang="en-US" sz="1300"/>
              <a:t> </a:t>
            </a:r>
            <a:r>
              <a:rPr lang="en-US" sz="1300" err="1"/>
              <a:t>openingsuren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/>
              <a:t>simpel</a:t>
            </a:r>
            <a:r>
              <a:rPr lang="en-US" sz="1300"/>
              <a:t>, </a:t>
            </a:r>
            <a:r>
              <a:rPr lang="en-US" sz="1300" err="1"/>
              <a:t>klein</a:t>
            </a:r>
            <a:r>
              <a:rPr lang="en-US" sz="1300"/>
              <a:t>, routine, checklist, </a:t>
            </a:r>
            <a:br>
              <a:rPr lang="en-US" sz="1300"/>
            </a:br>
            <a:r>
              <a:rPr lang="en-US" sz="1300"/>
              <a:t>procedures, </a:t>
            </a:r>
            <a:r>
              <a:rPr lang="en-US" sz="1300" err="1"/>
              <a:t>werkinstructies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/>
              <a:t>vrij</a:t>
            </a:r>
            <a:r>
              <a:rPr lang="en-US" sz="1300"/>
              <a:t> urgent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SLA-</a:t>
            </a:r>
            <a:r>
              <a:rPr lang="en-US" sz="1300" err="1"/>
              <a:t>afspraken</a:t>
            </a:r>
            <a:endParaRPr lang="en-US" sz="13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/>
              <a:t>KPIs om te </a:t>
            </a:r>
            <a:r>
              <a:rPr lang="en-US" sz="1300" err="1"/>
              <a:t>meten</a:t>
            </a:r>
            <a:r>
              <a:rPr lang="en-US" sz="1300"/>
              <a:t> </a:t>
            </a:r>
            <a:r>
              <a:rPr lang="en-US" sz="1300" err="1"/>
              <a:t>en</a:t>
            </a:r>
            <a:r>
              <a:rPr lang="en-US" sz="1300"/>
              <a:t> op sturen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err="1"/>
              <a:t>storingen</a:t>
            </a:r>
            <a:r>
              <a:rPr lang="en-US" sz="1300"/>
              <a:t> </a:t>
            </a:r>
            <a:r>
              <a:rPr lang="en-US" sz="1300" err="1"/>
              <a:t>en</a:t>
            </a:r>
            <a:r>
              <a:rPr lang="en-US" sz="1300"/>
              <a:t> </a:t>
            </a:r>
            <a:r>
              <a:rPr lang="en-US" sz="1300" err="1"/>
              <a:t>incidenten</a:t>
            </a:r>
            <a:endParaRPr lang="en-US" sz="1300"/>
          </a:p>
        </p:txBody>
      </p:sp>
      <p:sp>
        <p:nvSpPr>
          <p:cNvPr id="28" name="Double Wave 27">
            <a:extLst>
              <a:ext uri="{FF2B5EF4-FFF2-40B4-BE49-F238E27FC236}">
                <a16:creationId xmlns:a16="http://schemas.microsoft.com/office/drawing/2014/main" id="{9469E6EF-CA41-478F-BCA3-60390182EA9C}"/>
              </a:ext>
            </a:extLst>
          </p:cNvPr>
          <p:cNvSpPr/>
          <p:nvPr/>
        </p:nvSpPr>
        <p:spPr>
          <a:xfrm>
            <a:off x="6438581" y="156878"/>
            <a:ext cx="921029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Productie</a:t>
            </a:r>
          </a:p>
        </p:txBody>
      </p:sp>
      <p:sp>
        <p:nvSpPr>
          <p:cNvPr id="40" name="Double Wave 39">
            <a:extLst>
              <a:ext uri="{FF2B5EF4-FFF2-40B4-BE49-F238E27FC236}">
                <a16:creationId xmlns:a16="http://schemas.microsoft.com/office/drawing/2014/main" id="{45C1FB99-CD63-4310-9D62-4EBBD5D5F72C}"/>
              </a:ext>
            </a:extLst>
          </p:cNvPr>
          <p:cNvSpPr/>
          <p:nvPr/>
        </p:nvSpPr>
        <p:spPr>
          <a:xfrm>
            <a:off x="7598015" y="96439"/>
            <a:ext cx="789531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De Run</a:t>
            </a:r>
          </a:p>
        </p:txBody>
      </p:sp>
      <p:sp>
        <p:nvSpPr>
          <p:cNvPr id="41" name="Double Wave 40">
            <a:extLst>
              <a:ext uri="{FF2B5EF4-FFF2-40B4-BE49-F238E27FC236}">
                <a16:creationId xmlns:a16="http://schemas.microsoft.com/office/drawing/2014/main" id="{EC88F79F-8AC0-46E3-AEF7-46737EDA4AF9}"/>
              </a:ext>
            </a:extLst>
          </p:cNvPr>
          <p:cNvSpPr/>
          <p:nvPr/>
        </p:nvSpPr>
        <p:spPr>
          <a:xfrm>
            <a:off x="8512262" y="453805"/>
            <a:ext cx="522469" cy="383122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Live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AD519C-7198-4757-B8F1-CAD3635F32E6}"/>
              </a:ext>
            </a:extLst>
          </p:cNvPr>
          <p:cNvSpPr txBox="1"/>
          <p:nvPr/>
        </p:nvSpPr>
        <p:spPr>
          <a:xfrm>
            <a:off x="3463425" y="3002633"/>
            <a:ext cx="2733121" cy="12003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vaak</a:t>
            </a:r>
            <a:r>
              <a:rPr lang="en-US" sz="1300" dirty="0"/>
              <a:t> op basis van vast schema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periodiek</a:t>
            </a:r>
            <a:r>
              <a:rPr lang="en-US" sz="1300" dirty="0"/>
              <a:t> (</a:t>
            </a:r>
            <a:r>
              <a:rPr lang="en-US" sz="1300" dirty="0" err="1"/>
              <a:t>eens</a:t>
            </a:r>
            <a:r>
              <a:rPr lang="en-US" sz="1300" dirty="0"/>
              <a:t> per x </a:t>
            </a:r>
            <a:r>
              <a:rPr lang="en-US" sz="1300" dirty="0" err="1"/>
              <a:t>maanden</a:t>
            </a:r>
            <a:r>
              <a:rPr lang="en-US" sz="13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(</a:t>
            </a:r>
            <a:r>
              <a:rPr lang="en-US" sz="1300" dirty="0" err="1"/>
              <a:t>grotendeels</a:t>
            </a:r>
            <a:r>
              <a:rPr lang="en-US" sz="1300" dirty="0"/>
              <a:t>) </a:t>
            </a:r>
            <a:r>
              <a:rPr lang="en-US" sz="1300" dirty="0" err="1"/>
              <a:t>bekende</a:t>
            </a:r>
            <a:r>
              <a:rPr lang="en-US" sz="1300" dirty="0"/>
              <a:t> </a:t>
            </a:r>
            <a:r>
              <a:rPr lang="en-US" sz="1300" dirty="0" err="1"/>
              <a:t>aanpak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wat </a:t>
            </a:r>
            <a:r>
              <a:rPr lang="en-US" sz="1300" dirty="0" err="1"/>
              <a:t>omvangrijker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(</a:t>
            </a:r>
            <a:r>
              <a:rPr lang="en-US" sz="1300" dirty="0" err="1"/>
              <a:t>meestal</a:t>
            </a:r>
            <a:r>
              <a:rPr lang="en-US" sz="1300" dirty="0"/>
              <a:t>) </a:t>
            </a:r>
            <a:r>
              <a:rPr lang="en-US" sz="1300" dirty="0" err="1"/>
              <a:t>niet</a:t>
            </a:r>
            <a:r>
              <a:rPr lang="en-US" sz="1300" dirty="0"/>
              <a:t> urgent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in-</a:t>
            </a:r>
            <a:r>
              <a:rPr lang="en-US" sz="1300" dirty="0" err="1"/>
              <a:t>gebruikname</a:t>
            </a:r>
            <a:r>
              <a:rPr lang="en-US" sz="1300" dirty="0"/>
              <a:t> test </a:t>
            </a:r>
            <a:r>
              <a:rPr lang="en-US" sz="1300" dirty="0" err="1"/>
              <a:t>na</a:t>
            </a:r>
            <a:r>
              <a:rPr lang="en-US" sz="1300" dirty="0"/>
              <a:t> </a:t>
            </a:r>
            <a:r>
              <a:rPr lang="en-US" sz="1300" dirty="0" err="1"/>
              <a:t>afronding</a:t>
            </a:r>
            <a:endParaRPr lang="en-US" sz="13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793514-CD25-42C1-8F7A-36D8108FB651}"/>
              </a:ext>
            </a:extLst>
          </p:cNvPr>
          <p:cNvSpPr txBox="1"/>
          <p:nvPr/>
        </p:nvSpPr>
        <p:spPr>
          <a:xfrm>
            <a:off x="236447" y="3002633"/>
            <a:ext cx="3095300" cy="2000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geïnitieerd</a:t>
            </a:r>
            <a:r>
              <a:rPr lang="en-US" sz="1300" dirty="0"/>
              <a:t> </a:t>
            </a:r>
            <a:r>
              <a:rPr lang="en-US" sz="1300" dirty="0" err="1"/>
              <a:t>vanuit</a:t>
            </a:r>
            <a:r>
              <a:rPr lang="en-US" sz="1300" dirty="0"/>
              <a:t> “de business”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omvangrijker</a:t>
            </a:r>
            <a:r>
              <a:rPr lang="en-US" sz="1300" dirty="0"/>
              <a:t> tot </a:t>
            </a:r>
            <a:r>
              <a:rPr lang="en-US" sz="1300" dirty="0" err="1"/>
              <a:t>groot</a:t>
            </a:r>
            <a:r>
              <a:rPr lang="en-US" sz="1300" dirty="0"/>
              <a:t> (</a:t>
            </a:r>
            <a:r>
              <a:rPr lang="en-US" sz="1300" dirty="0" err="1"/>
              <a:t>en</a:t>
            </a:r>
            <a:r>
              <a:rPr lang="en-US" sz="1300" dirty="0"/>
              <a:t> soms </a:t>
            </a:r>
            <a:r>
              <a:rPr lang="en-US" sz="1300" dirty="0" err="1"/>
              <a:t>meeslepend</a:t>
            </a:r>
            <a:r>
              <a:rPr lang="en-US" sz="1300" dirty="0"/>
              <a:t>) – </a:t>
            </a:r>
            <a:r>
              <a:rPr lang="en-US" sz="1300" dirty="0" err="1"/>
              <a:t>tijd</a:t>
            </a:r>
            <a:r>
              <a:rPr lang="en-US" sz="1300" dirty="0"/>
              <a:t>, geld, 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onzekerheid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implementatietraject</a:t>
            </a:r>
            <a:r>
              <a:rPr lang="en-US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(</a:t>
            </a:r>
            <a:r>
              <a:rPr lang="en-US" sz="1300" dirty="0" err="1"/>
              <a:t>meestal</a:t>
            </a:r>
            <a:r>
              <a:rPr lang="en-US" sz="1300" dirty="0"/>
              <a:t>) </a:t>
            </a:r>
            <a:r>
              <a:rPr lang="en-US" sz="1300" dirty="0" err="1"/>
              <a:t>niet</a:t>
            </a:r>
            <a:r>
              <a:rPr lang="en-US" sz="1300" dirty="0"/>
              <a:t> urgent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/>
              <a:t>in-</a:t>
            </a:r>
            <a:r>
              <a:rPr lang="en-US" sz="1300" dirty="0" err="1"/>
              <a:t>gebruikname</a:t>
            </a:r>
            <a:r>
              <a:rPr lang="en-US" sz="1300" dirty="0"/>
              <a:t> test </a:t>
            </a:r>
            <a:r>
              <a:rPr lang="en-US" sz="1300" dirty="0" err="1"/>
              <a:t>na</a:t>
            </a:r>
            <a:r>
              <a:rPr lang="en-US" sz="1300" dirty="0"/>
              <a:t> </a:t>
            </a:r>
            <a:r>
              <a:rPr lang="en-US" sz="1300" dirty="0" err="1"/>
              <a:t>afronding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overdracht</a:t>
            </a:r>
            <a:r>
              <a:rPr lang="en-US" sz="1300" dirty="0"/>
              <a:t> </a:t>
            </a:r>
            <a:r>
              <a:rPr lang="en-US" sz="1300" dirty="0" err="1"/>
              <a:t>aan</a:t>
            </a:r>
            <a:r>
              <a:rPr lang="en-US" sz="1300" dirty="0"/>
              <a:t> </a:t>
            </a:r>
            <a:r>
              <a:rPr lang="en-US" sz="1300" dirty="0" err="1"/>
              <a:t>beheerorganisatie</a:t>
            </a:r>
            <a:endParaRPr lang="en-US" sz="13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dirty="0" err="1"/>
              <a:t>buiten-gebruikstelling</a:t>
            </a:r>
            <a:r>
              <a:rPr lang="en-US" sz="1300" dirty="0"/>
              <a:t> is </a:t>
            </a:r>
            <a:r>
              <a:rPr lang="en-US" sz="1300" dirty="0" err="1"/>
              <a:t>ook</a:t>
            </a:r>
            <a:r>
              <a:rPr lang="en-US" sz="1300" dirty="0"/>
              <a:t> vorm </a:t>
            </a:r>
            <a:br>
              <a:rPr lang="en-US" sz="1300" dirty="0"/>
            </a:br>
            <a:r>
              <a:rPr lang="en-US" sz="1300" dirty="0"/>
              <a:t>van </a:t>
            </a:r>
            <a:r>
              <a:rPr lang="en-US" sz="1300" dirty="0" err="1"/>
              <a:t>vernieuwing</a:t>
            </a:r>
            <a:r>
              <a:rPr lang="en-US" sz="1300" dirty="0"/>
              <a:t> (“decommissioning”)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48A08-52D4-4959-9B8A-148B66AA36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10" y="119078"/>
            <a:ext cx="1495030" cy="1068860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E6CF509-54EB-4532-AB54-BE9CB152E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E5A9E-5CC8-442A-8953-E314247D3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2486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E99B06-A2D1-4B04-82D7-5B8C0FF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 Efteling - Buy your tickets directly and at a discount ...">
            <a:extLst>
              <a:ext uri="{FF2B5EF4-FFF2-40B4-BE49-F238E27FC236}">
                <a16:creationId xmlns:a16="http://schemas.microsoft.com/office/drawing/2014/main" id="{B91B3C6E-08BE-4DE0-9C29-C5D80B05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4" y="0"/>
            <a:ext cx="2971796" cy="26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fteling pakt onderhoud Joris en de Draak groots aan: ook station in de  steigers - Looopings.nl">
            <a:extLst>
              <a:ext uri="{FF2B5EF4-FFF2-40B4-BE49-F238E27FC236}">
                <a16:creationId xmlns:a16="http://schemas.microsoft.com/office/drawing/2014/main" id="{9DB0C793-EC98-4070-B5BD-2F645526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1747" y="-691"/>
            <a:ext cx="2931637" cy="26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3C005D11-5F8F-4F65-8C68-7E5A94B2A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5351" y="-10478"/>
            <a:ext cx="3467098" cy="262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49A446-B1F0-4CDB-B9BD-D19264A7EC6A}"/>
              </a:ext>
            </a:extLst>
          </p:cNvPr>
          <p:cNvSpPr/>
          <p:nvPr/>
        </p:nvSpPr>
        <p:spPr>
          <a:xfrm>
            <a:off x="6654366" y="1449764"/>
            <a:ext cx="209865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Beheer</a:t>
            </a:r>
            <a:endParaRPr lang="en-US" sz="4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2AFDB93-A89D-493E-AD8A-A32B169E2D77}"/>
              </a:ext>
            </a:extLst>
          </p:cNvPr>
          <p:cNvSpPr/>
          <p:nvPr/>
        </p:nvSpPr>
        <p:spPr>
          <a:xfrm>
            <a:off x="3349569" y="1511319"/>
            <a:ext cx="294503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Onderhoud</a:t>
            </a:r>
            <a:endParaRPr lang="en-US" sz="40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0917CA-CF1B-40DE-8990-B051BA134733}"/>
              </a:ext>
            </a:extLst>
          </p:cNvPr>
          <p:cNvSpPr/>
          <p:nvPr/>
        </p:nvSpPr>
        <p:spPr>
          <a:xfrm>
            <a:off x="147945" y="1511319"/>
            <a:ext cx="303159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Nieuwbouw</a:t>
            </a:r>
            <a:endParaRPr lang="en-US" sz="40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9715E4C2-9B3F-4D6A-B98B-0BDEF5970FA4}"/>
              </a:ext>
            </a:extLst>
          </p:cNvPr>
          <p:cNvSpPr/>
          <p:nvPr/>
        </p:nvSpPr>
        <p:spPr>
          <a:xfrm>
            <a:off x="2748733" y="2895809"/>
            <a:ext cx="4281626" cy="1698676"/>
          </a:xfrm>
          <a:prstGeom prst="rightArrow">
            <a:avLst/>
          </a:prstGeom>
          <a:gradFill flip="none" rotWithShape="1">
            <a:gsLst>
              <a:gs pos="0">
                <a:srgbClr val="FFCC00"/>
              </a:gs>
              <a:gs pos="100000">
                <a:srgbClr val="00AAC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CDB23D26-5A98-4F46-A128-9530FCB6BB82}"/>
              </a:ext>
            </a:extLst>
          </p:cNvPr>
          <p:cNvSpPr/>
          <p:nvPr/>
        </p:nvSpPr>
        <p:spPr>
          <a:xfrm>
            <a:off x="7030359" y="4594485"/>
            <a:ext cx="1924841" cy="28888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“Erg </a:t>
            </a:r>
            <a:r>
              <a:rPr lang="en-US" err="1"/>
              <a:t>Storingsgevoelig</a:t>
            </a:r>
            <a:r>
              <a:rPr lang="en-US"/>
              <a:t>”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71C30C11-F40E-4308-9CB6-11B6C2E4C557}"/>
              </a:ext>
            </a:extLst>
          </p:cNvPr>
          <p:cNvSpPr/>
          <p:nvPr/>
        </p:nvSpPr>
        <p:spPr>
          <a:xfrm>
            <a:off x="6546655" y="2747642"/>
            <a:ext cx="1965607" cy="28888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err="1"/>
              <a:t>Moeilijk</a:t>
            </a:r>
            <a:r>
              <a:rPr lang="en-US"/>
              <a:t> te </a:t>
            </a:r>
            <a:r>
              <a:rPr lang="en-US" err="1"/>
              <a:t>bedienen</a:t>
            </a:r>
            <a:r>
              <a:rPr lang="en-US"/>
              <a:t>!”</a:t>
            </a:r>
          </a:p>
        </p:txBody>
      </p:sp>
      <p:sp>
        <p:nvSpPr>
          <p:cNvPr id="22" name="Speech Bubble: Rectangle with Corners Rounded 21">
            <a:extLst>
              <a:ext uri="{FF2B5EF4-FFF2-40B4-BE49-F238E27FC236}">
                <a16:creationId xmlns:a16="http://schemas.microsoft.com/office/drawing/2014/main" id="{773AF1BA-512D-43E1-8EE6-3A1E860A8966}"/>
              </a:ext>
            </a:extLst>
          </p:cNvPr>
          <p:cNvSpPr/>
          <p:nvPr/>
        </p:nvSpPr>
        <p:spPr>
          <a:xfrm>
            <a:off x="6720887" y="4278706"/>
            <a:ext cx="2110292" cy="28888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“</a:t>
            </a:r>
            <a:r>
              <a:rPr lang="en-US" dirty="0" err="1"/>
              <a:t>Enorm</a:t>
            </a:r>
            <a:r>
              <a:rPr lang="en-US" dirty="0"/>
              <a:t> </a:t>
            </a:r>
            <a:r>
              <a:rPr lang="en-US" dirty="0" err="1"/>
              <a:t>stroomverbruik</a:t>
            </a:r>
            <a:r>
              <a:rPr lang="en-US" dirty="0"/>
              <a:t>”</a:t>
            </a:r>
          </a:p>
        </p:txBody>
      </p:sp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DB57A6A7-3F61-42EA-AE8F-7C77B0ADA16A}"/>
              </a:ext>
            </a:extLst>
          </p:cNvPr>
          <p:cNvSpPr/>
          <p:nvPr/>
        </p:nvSpPr>
        <p:spPr>
          <a:xfrm>
            <a:off x="5126151" y="4541389"/>
            <a:ext cx="1469080" cy="32486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“Hoge </a:t>
            </a:r>
            <a:r>
              <a:rPr lang="en-US" err="1"/>
              <a:t>slijtage</a:t>
            </a:r>
            <a:r>
              <a:rPr lang="en-US"/>
              <a:t>”</a:t>
            </a:r>
          </a:p>
        </p:txBody>
      </p:sp>
      <p:sp>
        <p:nvSpPr>
          <p:cNvPr id="24" name="Speech Bubble: Rectangle with Corners Rounded 23">
            <a:extLst>
              <a:ext uri="{FF2B5EF4-FFF2-40B4-BE49-F238E27FC236}">
                <a16:creationId xmlns:a16="http://schemas.microsoft.com/office/drawing/2014/main" id="{0E9A37F5-AAC9-43F6-A63A-63E1D89BB883}"/>
              </a:ext>
            </a:extLst>
          </p:cNvPr>
          <p:cNvSpPr/>
          <p:nvPr/>
        </p:nvSpPr>
        <p:spPr>
          <a:xfrm>
            <a:off x="4193059" y="2625913"/>
            <a:ext cx="1459261" cy="49568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err="1"/>
              <a:t>Tijdrovend</a:t>
            </a:r>
            <a:r>
              <a:rPr lang="en-US"/>
              <a:t> om te </a:t>
            </a:r>
            <a:r>
              <a:rPr lang="en-US" err="1"/>
              <a:t>reviseren</a:t>
            </a:r>
            <a:r>
              <a:rPr lang="en-US"/>
              <a:t>”</a:t>
            </a:r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ECC7B2F0-2C6D-45FF-A3F8-10DBA0E20ED3}"/>
              </a:ext>
            </a:extLst>
          </p:cNvPr>
          <p:cNvSpPr/>
          <p:nvPr/>
        </p:nvSpPr>
        <p:spPr>
          <a:xfrm>
            <a:off x="7832276" y="3069707"/>
            <a:ext cx="1229744" cy="25364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err="1"/>
              <a:t>Gevaarlijk</a:t>
            </a:r>
            <a:r>
              <a:rPr lang="en-US"/>
              <a:t>!”</a:t>
            </a:r>
          </a:p>
        </p:txBody>
      </p:sp>
      <p:sp>
        <p:nvSpPr>
          <p:cNvPr id="26" name="Speech Bubble: Rectangle with Corners Rounded 25">
            <a:extLst>
              <a:ext uri="{FF2B5EF4-FFF2-40B4-BE49-F238E27FC236}">
                <a16:creationId xmlns:a16="http://schemas.microsoft.com/office/drawing/2014/main" id="{E1F0F8CD-42C7-4B1E-94E8-665005914FE4}"/>
              </a:ext>
            </a:extLst>
          </p:cNvPr>
          <p:cNvSpPr/>
          <p:nvPr/>
        </p:nvSpPr>
        <p:spPr>
          <a:xfrm>
            <a:off x="6595231" y="3336440"/>
            <a:ext cx="1845106" cy="383843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err="1"/>
              <a:t>Lastig</a:t>
            </a:r>
            <a:r>
              <a:rPr lang="en-US"/>
              <a:t> om overzicht te </a:t>
            </a:r>
            <a:r>
              <a:rPr lang="en-US" err="1"/>
              <a:t>houden</a:t>
            </a:r>
            <a:r>
              <a:rPr lang="en-US"/>
              <a:t>”</a:t>
            </a:r>
          </a:p>
        </p:txBody>
      </p: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A9EF4879-184E-4A46-B6B9-EEAB52B6FABE}"/>
              </a:ext>
            </a:extLst>
          </p:cNvPr>
          <p:cNvSpPr/>
          <p:nvPr/>
        </p:nvSpPr>
        <p:spPr>
          <a:xfrm>
            <a:off x="7110094" y="3844886"/>
            <a:ext cx="1845106" cy="25364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err="1"/>
              <a:t>Wordt</a:t>
            </a:r>
            <a:r>
              <a:rPr lang="en-US"/>
              <a:t> snel vies”</a:t>
            </a:r>
          </a:p>
        </p:txBody>
      </p:sp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D6C044D8-5347-4F61-A5AF-C0848D95880F}"/>
              </a:ext>
            </a:extLst>
          </p:cNvPr>
          <p:cNvSpPr/>
          <p:nvPr/>
        </p:nvSpPr>
        <p:spPr>
          <a:xfrm>
            <a:off x="3417377" y="3051370"/>
            <a:ext cx="1049584" cy="26213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err="1"/>
              <a:t>Asbest</a:t>
            </a:r>
            <a:r>
              <a:rPr lang="en-US"/>
              <a:t>?!”</a:t>
            </a: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D576D148-61AF-47BD-93B4-0938C2E7FFD9}"/>
              </a:ext>
            </a:extLst>
          </p:cNvPr>
          <p:cNvSpPr/>
          <p:nvPr/>
        </p:nvSpPr>
        <p:spPr>
          <a:xfrm>
            <a:off x="2473216" y="4114405"/>
            <a:ext cx="3073794" cy="453396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“We </a:t>
            </a:r>
            <a:r>
              <a:rPr lang="en-US" err="1"/>
              <a:t>hebben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externe</a:t>
            </a:r>
            <a:r>
              <a:rPr lang="en-US"/>
              <a:t> specialist </a:t>
            </a:r>
            <a:r>
              <a:rPr lang="en-US" err="1"/>
              <a:t>nodig</a:t>
            </a:r>
            <a:r>
              <a:rPr lang="en-US"/>
              <a:t> om </a:t>
            </a:r>
            <a:r>
              <a:rPr lang="en-US" err="1"/>
              <a:t>dit</a:t>
            </a:r>
            <a:r>
              <a:rPr lang="en-US"/>
              <a:t> te </a:t>
            </a:r>
            <a:r>
              <a:rPr lang="en-US" err="1"/>
              <a:t>onderhouden</a:t>
            </a:r>
            <a:r>
              <a:rPr lang="en-US"/>
              <a:t>”</a:t>
            </a:r>
          </a:p>
        </p:txBody>
      </p:sp>
      <p:sp>
        <p:nvSpPr>
          <p:cNvPr id="31" name="Speech Bubble: Rectangle with Corners Rounded 30">
            <a:extLst>
              <a:ext uri="{FF2B5EF4-FFF2-40B4-BE49-F238E27FC236}">
                <a16:creationId xmlns:a16="http://schemas.microsoft.com/office/drawing/2014/main" id="{BD94F193-6DB9-4233-A393-CB9AA3DA29CB}"/>
              </a:ext>
            </a:extLst>
          </p:cNvPr>
          <p:cNvSpPr/>
          <p:nvPr/>
        </p:nvSpPr>
        <p:spPr>
          <a:xfrm>
            <a:off x="697971" y="2577921"/>
            <a:ext cx="2238220" cy="495680"/>
          </a:xfrm>
          <a:prstGeom prst="wedgeRoundRect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“Wie heeft </a:t>
            </a:r>
            <a:r>
              <a:rPr lang="en-US" err="1"/>
              <a:t>dit</a:t>
            </a:r>
            <a:r>
              <a:rPr lang="en-US"/>
              <a:t> </a:t>
            </a:r>
            <a:r>
              <a:rPr lang="en-US" err="1"/>
              <a:t>bedacht</a:t>
            </a:r>
            <a:r>
              <a:rPr lang="en-US"/>
              <a:t>?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valt</a:t>
            </a:r>
            <a:r>
              <a:rPr lang="en-US"/>
              <a:t> </a:t>
            </a:r>
            <a:r>
              <a:rPr lang="en-US" err="1"/>
              <a:t>niet</a:t>
            </a:r>
            <a:r>
              <a:rPr lang="en-US"/>
              <a:t> te </a:t>
            </a:r>
            <a:r>
              <a:rPr lang="en-US" err="1"/>
              <a:t>bouwen</a:t>
            </a:r>
            <a:r>
              <a:rPr lang="en-US"/>
              <a:t>!”</a:t>
            </a:r>
          </a:p>
        </p:txBody>
      </p:sp>
      <p:sp>
        <p:nvSpPr>
          <p:cNvPr id="32" name="Speech Bubble: Rectangle with Corners Rounded 31">
            <a:extLst>
              <a:ext uri="{FF2B5EF4-FFF2-40B4-BE49-F238E27FC236}">
                <a16:creationId xmlns:a16="http://schemas.microsoft.com/office/drawing/2014/main" id="{70789D50-7FEA-4C87-AA05-EB577FE507BD}"/>
              </a:ext>
            </a:extLst>
          </p:cNvPr>
          <p:cNvSpPr/>
          <p:nvPr/>
        </p:nvSpPr>
        <p:spPr>
          <a:xfrm>
            <a:off x="163378" y="3825521"/>
            <a:ext cx="2585355" cy="495680"/>
          </a:xfrm>
          <a:prstGeom prst="wedgeRoundRect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“Hoe </a:t>
            </a:r>
            <a:r>
              <a:rPr lang="en-US" err="1"/>
              <a:t>kunnen</a:t>
            </a:r>
            <a:r>
              <a:rPr lang="en-US"/>
              <a:t> we </a:t>
            </a:r>
            <a:r>
              <a:rPr lang="en-US" err="1"/>
              <a:t>dit</a:t>
            </a:r>
            <a:r>
              <a:rPr lang="en-US"/>
              <a:t> in drie </a:t>
            </a:r>
            <a:r>
              <a:rPr lang="en-US" err="1"/>
              <a:t>dagen</a:t>
            </a:r>
            <a:r>
              <a:rPr lang="en-US"/>
              <a:t> </a:t>
            </a:r>
            <a:r>
              <a:rPr lang="en-US" err="1"/>
              <a:t>keuren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certificeren</a:t>
            </a:r>
            <a:r>
              <a:rPr lang="en-US"/>
              <a:t>?”</a:t>
            </a:r>
          </a:p>
        </p:txBody>
      </p:sp>
      <p:sp>
        <p:nvSpPr>
          <p:cNvPr id="33" name="Speech Bubble: Rectangle with Corners Rounded 32">
            <a:extLst>
              <a:ext uri="{FF2B5EF4-FFF2-40B4-BE49-F238E27FC236}">
                <a16:creationId xmlns:a16="http://schemas.microsoft.com/office/drawing/2014/main" id="{DBDD5EB1-5964-441A-A9AC-4000D52FF400}"/>
              </a:ext>
            </a:extLst>
          </p:cNvPr>
          <p:cNvSpPr/>
          <p:nvPr/>
        </p:nvSpPr>
        <p:spPr>
          <a:xfrm>
            <a:off x="773587" y="4419482"/>
            <a:ext cx="1853850" cy="495680"/>
          </a:xfrm>
          <a:prstGeom prst="wedgeRoundRect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“Die </a:t>
            </a:r>
            <a:r>
              <a:rPr lang="en-US" err="1"/>
              <a:t>bocht</a:t>
            </a:r>
            <a:r>
              <a:rPr lang="en-US"/>
              <a:t> </a:t>
            </a:r>
            <a:r>
              <a:rPr lang="en-US" err="1"/>
              <a:t>moet</a:t>
            </a:r>
            <a:r>
              <a:rPr lang="en-US"/>
              <a:t> </a:t>
            </a:r>
            <a:r>
              <a:rPr lang="en-US" err="1"/>
              <a:t>echt</a:t>
            </a:r>
            <a:r>
              <a:rPr lang="en-US"/>
              <a:t> </a:t>
            </a:r>
            <a:r>
              <a:rPr lang="en-US" err="1"/>
              <a:t>iets</a:t>
            </a:r>
            <a:r>
              <a:rPr lang="en-US"/>
              <a:t> minder </a:t>
            </a:r>
            <a:r>
              <a:rPr lang="en-US" err="1"/>
              <a:t>scherp</a:t>
            </a:r>
            <a:r>
              <a:rPr lang="en-US"/>
              <a:t>”</a:t>
            </a:r>
          </a:p>
        </p:txBody>
      </p:sp>
      <p:sp>
        <p:nvSpPr>
          <p:cNvPr id="38" name="Speech Bubble: Rectangle with Corners Rounded 37">
            <a:extLst>
              <a:ext uri="{FF2B5EF4-FFF2-40B4-BE49-F238E27FC236}">
                <a16:creationId xmlns:a16="http://schemas.microsoft.com/office/drawing/2014/main" id="{0BE6C273-13F2-4974-B540-3ED2485A06A8}"/>
              </a:ext>
            </a:extLst>
          </p:cNvPr>
          <p:cNvSpPr/>
          <p:nvPr/>
        </p:nvSpPr>
        <p:spPr>
          <a:xfrm>
            <a:off x="3709505" y="3417104"/>
            <a:ext cx="2657862" cy="425774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</a:t>
            </a:r>
            <a:r>
              <a:rPr lang="en-US" err="1"/>
              <a:t>Weer</a:t>
            </a:r>
            <a:r>
              <a:rPr lang="en-US"/>
              <a:t> </a:t>
            </a:r>
            <a:r>
              <a:rPr lang="en-US" err="1"/>
              <a:t>andere</a:t>
            </a:r>
            <a:r>
              <a:rPr lang="en-US"/>
              <a:t> </a:t>
            </a:r>
            <a:r>
              <a:rPr lang="en-US" err="1"/>
              <a:t>materialen</a:t>
            </a:r>
            <a:r>
              <a:rPr lang="en-US"/>
              <a:t>? </a:t>
            </a:r>
            <a:br>
              <a:rPr lang="en-US"/>
            </a:br>
            <a:r>
              <a:rPr lang="en-US"/>
              <a:t>Dan </a:t>
            </a:r>
            <a:r>
              <a:rPr lang="en-US" err="1"/>
              <a:t>weer</a:t>
            </a:r>
            <a:r>
              <a:rPr lang="en-US"/>
              <a:t> nieuw </a:t>
            </a:r>
            <a:r>
              <a:rPr lang="en-US" err="1"/>
              <a:t>gereedschap</a:t>
            </a:r>
            <a:r>
              <a:rPr lang="en-US"/>
              <a:t>!”</a:t>
            </a:r>
          </a:p>
        </p:txBody>
      </p:sp>
      <p:sp>
        <p:nvSpPr>
          <p:cNvPr id="39" name="Speech Bubble: Rectangle with Corners Rounded 38">
            <a:extLst>
              <a:ext uri="{FF2B5EF4-FFF2-40B4-BE49-F238E27FC236}">
                <a16:creationId xmlns:a16="http://schemas.microsoft.com/office/drawing/2014/main" id="{89EEA358-4035-4B5E-B8AA-95121B353343}"/>
              </a:ext>
            </a:extLst>
          </p:cNvPr>
          <p:cNvSpPr/>
          <p:nvPr/>
        </p:nvSpPr>
        <p:spPr>
          <a:xfrm>
            <a:off x="92965" y="3200886"/>
            <a:ext cx="3096547" cy="495680"/>
          </a:xfrm>
          <a:prstGeom prst="wedgeRoundRectCallou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“We </a:t>
            </a:r>
            <a:r>
              <a:rPr lang="en-US" err="1"/>
              <a:t>hebben</a:t>
            </a:r>
            <a:r>
              <a:rPr lang="en-US"/>
              <a:t> </a:t>
            </a:r>
            <a:r>
              <a:rPr lang="en-US" err="1"/>
              <a:t>dit</a:t>
            </a:r>
            <a:r>
              <a:rPr lang="en-US"/>
              <a:t> nooit </a:t>
            </a:r>
            <a:r>
              <a:rPr lang="en-US" err="1"/>
              <a:t>eerder</a:t>
            </a:r>
            <a:r>
              <a:rPr lang="en-US"/>
              <a:t> </a:t>
            </a:r>
            <a:r>
              <a:rPr lang="en-US" err="1"/>
              <a:t>gedaan</a:t>
            </a:r>
            <a:r>
              <a:rPr lang="en-US"/>
              <a:t>, </a:t>
            </a:r>
            <a:r>
              <a:rPr lang="en-US" err="1"/>
              <a:t>geen</a:t>
            </a:r>
            <a:r>
              <a:rPr lang="en-US"/>
              <a:t> idee hoe lang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gaat</a:t>
            </a:r>
            <a:r>
              <a:rPr lang="en-US"/>
              <a:t> </a:t>
            </a:r>
            <a:r>
              <a:rPr lang="en-US" err="1"/>
              <a:t>duren</a:t>
            </a:r>
            <a:r>
              <a:rPr lang="en-US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E4684-90C9-4375-B700-395E83145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FF5833-3ADA-4BF5-930B-D11AE9C7F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936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E99B06-A2D1-4B04-82D7-5B8C0FF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</a:t>
            </a:r>
          </a:p>
        </p:txBody>
      </p:sp>
      <p:pic>
        <p:nvPicPr>
          <p:cNvPr id="1026" name="Picture 2" descr="De Efteling - Buy your tickets directly and at a discount ...">
            <a:extLst>
              <a:ext uri="{FF2B5EF4-FFF2-40B4-BE49-F238E27FC236}">
                <a16:creationId xmlns:a16="http://schemas.microsoft.com/office/drawing/2014/main" id="{B91B3C6E-08BE-4DE0-9C29-C5D80B05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518" y="0"/>
            <a:ext cx="4415481" cy="215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3388D8-663B-4498-A329-2B12098D7551}"/>
              </a:ext>
            </a:extLst>
          </p:cNvPr>
          <p:cNvSpPr/>
          <p:nvPr/>
        </p:nvSpPr>
        <p:spPr>
          <a:xfrm>
            <a:off x="282141" y="783763"/>
            <a:ext cx="1680519" cy="53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website </a:t>
            </a:r>
            <a:br>
              <a:rPr lang="en-US"/>
            </a:br>
            <a:r>
              <a:rPr lang="en-US" sz="1100"/>
              <a:t>(</a:t>
            </a:r>
            <a:r>
              <a:rPr lang="en-US" sz="1100" err="1"/>
              <a:t>kaartjes</a:t>
            </a:r>
            <a:r>
              <a:rPr lang="en-US" sz="1100"/>
              <a:t> </a:t>
            </a:r>
            <a:r>
              <a:rPr lang="en-US" sz="1100" err="1"/>
              <a:t>kopen</a:t>
            </a:r>
            <a:r>
              <a:rPr lang="en-US" sz="1100"/>
              <a:t>, hotel </a:t>
            </a:r>
            <a:r>
              <a:rPr lang="en-US" sz="1100" err="1"/>
              <a:t>boeken</a:t>
            </a:r>
            <a:r>
              <a:rPr lang="en-US" sz="1100"/>
              <a:t>, ..)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4B6FA0A-DA93-4FE5-91F2-DCE7338E7065}"/>
              </a:ext>
            </a:extLst>
          </p:cNvPr>
          <p:cNvSpPr/>
          <p:nvPr/>
        </p:nvSpPr>
        <p:spPr>
          <a:xfrm>
            <a:off x="2084125" y="751940"/>
            <a:ext cx="1124888" cy="435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bezoekers</a:t>
            </a:r>
            <a:endParaRPr lang="en-US"/>
          </a:p>
          <a:p>
            <a:pPr algn="ctr"/>
            <a:r>
              <a:rPr lang="en-US"/>
              <a:t>app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CF5232B-39FB-41C4-B48F-2C4FBB4F88E0}"/>
              </a:ext>
            </a:extLst>
          </p:cNvPr>
          <p:cNvSpPr/>
          <p:nvPr/>
        </p:nvSpPr>
        <p:spPr>
          <a:xfrm>
            <a:off x="3355761" y="580467"/>
            <a:ext cx="1124888" cy="476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kassa-systemen</a:t>
            </a:r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7B66947-7248-4B1B-96B3-3A25AE7C79EB}"/>
              </a:ext>
            </a:extLst>
          </p:cNvPr>
          <p:cNvSpPr/>
          <p:nvPr/>
        </p:nvSpPr>
        <p:spPr>
          <a:xfrm>
            <a:off x="2811429" y="1244300"/>
            <a:ext cx="1561676" cy="415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personeel</a:t>
            </a:r>
            <a:br>
              <a:rPr lang="en-US"/>
            </a:br>
            <a:r>
              <a:rPr lang="en-US"/>
              <a:t>planning </a:t>
            </a:r>
            <a:r>
              <a:rPr lang="en-US" err="1"/>
              <a:t>systeem</a:t>
            </a:r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16EE964-CE95-4696-8127-9CDA090688F5}"/>
              </a:ext>
            </a:extLst>
          </p:cNvPr>
          <p:cNvSpPr/>
          <p:nvPr/>
        </p:nvSpPr>
        <p:spPr>
          <a:xfrm>
            <a:off x="1696773" y="1773253"/>
            <a:ext cx="1298281" cy="476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salaris-administratie</a:t>
            </a:r>
            <a:endParaRPr lang="en-US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D68EF17-B134-421D-86DC-104B7BFA9A52}"/>
              </a:ext>
            </a:extLst>
          </p:cNvPr>
          <p:cNvSpPr/>
          <p:nvPr/>
        </p:nvSpPr>
        <p:spPr>
          <a:xfrm>
            <a:off x="1149739" y="1372796"/>
            <a:ext cx="649141" cy="3486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CRM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B929238-240E-40AF-B4E0-8B5EA9B9E154}"/>
              </a:ext>
            </a:extLst>
          </p:cNvPr>
          <p:cNvSpPr/>
          <p:nvPr/>
        </p:nvSpPr>
        <p:spPr>
          <a:xfrm>
            <a:off x="404801" y="2493246"/>
            <a:ext cx="1032394" cy="36781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E5AAFA7-AFAB-4987-963F-8B7D2D71E754}"/>
              </a:ext>
            </a:extLst>
          </p:cNvPr>
          <p:cNvSpPr/>
          <p:nvPr/>
        </p:nvSpPr>
        <p:spPr>
          <a:xfrm>
            <a:off x="1518070" y="2677154"/>
            <a:ext cx="804094" cy="36781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Cache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79917FF-8783-44A4-BB4C-402EC3D0793B}"/>
              </a:ext>
            </a:extLst>
          </p:cNvPr>
          <p:cNvSpPr/>
          <p:nvPr/>
        </p:nvSpPr>
        <p:spPr>
          <a:xfrm>
            <a:off x="2409774" y="2384136"/>
            <a:ext cx="1298281" cy="4760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Application Server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DAD20E3-0132-4CFD-9C3B-264308342154}"/>
              </a:ext>
            </a:extLst>
          </p:cNvPr>
          <p:cNvSpPr/>
          <p:nvPr/>
        </p:nvSpPr>
        <p:spPr>
          <a:xfrm>
            <a:off x="3267535" y="2781537"/>
            <a:ext cx="1298281" cy="4760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LDAP / Active Directory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B06FFC3-44DB-4E5A-9E9D-009C161B4511}"/>
              </a:ext>
            </a:extLst>
          </p:cNvPr>
          <p:cNvSpPr/>
          <p:nvPr/>
        </p:nvSpPr>
        <p:spPr>
          <a:xfrm>
            <a:off x="616627" y="2889730"/>
            <a:ext cx="804094" cy="36781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CMS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FEC4B0E-1823-4567-8718-222CE9F33920}"/>
              </a:ext>
            </a:extLst>
          </p:cNvPr>
          <p:cNvSpPr/>
          <p:nvPr/>
        </p:nvSpPr>
        <p:spPr>
          <a:xfrm>
            <a:off x="2409774" y="2929265"/>
            <a:ext cx="591070" cy="36781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ESB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33A1FF-F918-43C2-AE6F-BDC193C3FC8C}"/>
              </a:ext>
            </a:extLst>
          </p:cNvPr>
          <p:cNvSpPr/>
          <p:nvPr/>
        </p:nvSpPr>
        <p:spPr>
          <a:xfrm>
            <a:off x="711497" y="4489160"/>
            <a:ext cx="804094" cy="36781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Stroom</a:t>
            </a:r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CD56230-6236-4BDB-BFD2-94A71740066E}"/>
              </a:ext>
            </a:extLst>
          </p:cNvPr>
          <p:cNvSpPr/>
          <p:nvPr/>
        </p:nvSpPr>
        <p:spPr>
          <a:xfrm>
            <a:off x="1682078" y="4359737"/>
            <a:ext cx="804094" cy="36781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Koeling</a:t>
            </a:r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D939EE2-1FEC-4969-A4FB-A55534BF6DC3}"/>
              </a:ext>
            </a:extLst>
          </p:cNvPr>
          <p:cNvSpPr/>
          <p:nvPr/>
        </p:nvSpPr>
        <p:spPr>
          <a:xfrm>
            <a:off x="2656867" y="4539325"/>
            <a:ext cx="2186982" cy="36781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Fysiek</a:t>
            </a:r>
            <a:r>
              <a:rPr lang="en-US"/>
              <a:t> veilige </a:t>
            </a:r>
            <a:r>
              <a:rPr lang="en-US" err="1"/>
              <a:t>plek</a:t>
            </a:r>
            <a:r>
              <a:rPr lang="en-US"/>
              <a:t> om </a:t>
            </a:r>
            <a:r>
              <a:rPr lang="en-US" err="1"/>
              <a:t>apparatuur</a:t>
            </a:r>
            <a:r>
              <a:rPr lang="en-US"/>
              <a:t> </a:t>
            </a:r>
            <a:r>
              <a:rPr lang="en-US" err="1"/>
              <a:t>neer</a:t>
            </a:r>
            <a:r>
              <a:rPr lang="en-US"/>
              <a:t> te </a:t>
            </a:r>
            <a:r>
              <a:rPr lang="en-US" err="1"/>
              <a:t>zetten</a:t>
            </a:r>
            <a:r>
              <a:rPr lang="en-US"/>
              <a:t> 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25F852-39F5-4572-95C8-CC32FD41E712}"/>
              </a:ext>
            </a:extLst>
          </p:cNvPr>
          <p:cNvSpPr/>
          <p:nvPr/>
        </p:nvSpPr>
        <p:spPr>
          <a:xfrm>
            <a:off x="907554" y="3700492"/>
            <a:ext cx="825300" cy="3537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Servers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E2F8ECD-1BB0-47D9-A7EE-4E6FAAD3AEAE}"/>
              </a:ext>
            </a:extLst>
          </p:cNvPr>
          <p:cNvSpPr/>
          <p:nvPr/>
        </p:nvSpPr>
        <p:spPr>
          <a:xfrm>
            <a:off x="1821269" y="3902515"/>
            <a:ext cx="825300" cy="3537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Storage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0415853-A1B2-4A6B-8488-B32364D8AD8B}"/>
              </a:ext>
            </a:extLst>
          </p:cNvPr>
          <p:cNvSpPr/>
          <p:nvPr/>
        </p:nvSpPr>
        <p:spPr>
          <a:xfrm>
            <a:off x="2747612" y="3800112"/>
            <a:ext cx="1002746" cy="3537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Netwerk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B188977-A2FA-4F1F-8531-F0FC2EA7FD2C}"/>
              </a:ext>
            </a:extLst>
          </p:cNvPr>
          <p:cNvSpPr/>
          <p:nvPr/>
        </p:nvSpPr>
        <p:spPr>
          <a:xfrm>
            <a:off x="3799179" y="3564468"/>
            <a:ext cx="1002746" cy="3537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Firewall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0FB0A2B-BE72-4399-ADB7-C71DD5EC3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6C13A3-DDDE-48D5-B6C5-5D98DBD87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78967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 animBg="1"/>
      <p:bldP spid="34" grpId="0" animBg="1"/>
      <p:bldP spid="35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E99B06-A2D1-4B04-82D7-5B8C0FF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43388D8-663B-4498-A329-2B12098D7551}"/>
              </a:ext>
            </a:extLst>
          </p:cNvPr>
          <p:cNvSpPr/>
          <p:nvPr/>
        </p:nvSpPr>
        <p:spPr>
          <a:xfrm>
            <a:off x="3104372" y="766059"/>
            <a:ext cx="1251163" cy="5371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website </a:t>
            </a:r>
            <a:br>
              <a:rPr lang="en-US" sz="1000"/>
            </a:br>
            <a:r>
              <a:rPr lang="en-US" sz="800"/>
              <a:t>(</a:t>
            </a:r>
            <a:r>
              <a:rPr lang="en-US" sz="800" err="1"/>
              <a:t>kaartjes</a:t>
            </a:r>
            <a:r>
              <a:rPr lang="en-US" sz="800"/>
              <a:t> </a:t>
            </a:r>
            <a:r>
              <a:rPr lang="en-US" sz="800" err="1"/>
              <a:t>kopen</a:t>
            </a:r>
            <a:r>
              <a:rPr lang="en-US" sz="800"/>
              <a:t>, hotel </a:t>
            </a:r>
            <a:r>
              <a:rPr lang="en-US" sz="800" err="1"/>
              <a:t>boeken</a:t>
            </a:r>
            <a:r>
              <a:rPr lang="en-US" sz="800"/>
              <a:t>, ..)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84B6FA0A-DA93-4FE5-91F2-DCE7338E7065}"/>
              </a:ext>
            </a:extLst>
          </p:cNvPr>
          <p:cNvSpPr/>
          <p:nvPr/>
        </p:nvSpPr>
        <p:spPr>
          <a:xfrm>
            <a:off x="4005591" y="536278"/>
            <a:ext cx="837490" cy="4359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bezoekers</a:t>
            </a:r>
            <a:endParaRPr lang="en-US" sz="1000"/>
          </a:p>
          <a:p>
            <a:pPr algn="ctr"/>
            <a:r>
              <a:rPr lang="en-US" sz="1000"/>
              <a:t>app</a:t>
            </a: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6CF5232B-39FB-41C4-B48F-2C4FBB4F88E0}"/>
              </a:ext>
            </a:extLst>
          </p:cNvPr>
          <p:cNvSpPr/>
          <p:nvPr/>
        </p:nvSpPr>
        <p:spPr>
          <a:xfrm>
            <a:off x="4927795" y="433932"/>
            <a:ext cx="837490" cy="476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kassa-systemen</a:t>
            </a:r>
            <a:endParaRPr lang="en-US" sz="100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7B66947-7248-4B1B-96B3-3A25AE7C79EB}"/>
              </a:ext>
            </a:extLst>
          </p:cNvPr>
          <p:cNvSpPr/>
          <p:nvPr/>
        </p:nvSpPr>
        <p:spPr>
          <a:xfrm>
            <a:off x="4375540" y="1067077"/>
            <a:ext cx="1162683" cy="415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personeel</a:t>
            </a:r>
            <a:br>
              <a:rPr lang="en-US" sz="1000"/>
            </a:br>
            <a:r>
              <a:rPr lang="en-US" sz="1000"/>
              <a:t>planning </a:t>
            </a:r>
            <a:r>
              <a:rPr lang="en-US" sz="1000" err="1"/>
              <a:t>systeem</a:t>
            </a:r>
            <a:endParaRPr lang="en-US" sz="100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016EE964-CE95-4696-8127-9CDA090688F5}"/>
              </a:ext>
            </a:extLst>
          </p:cNvPr>
          <p:cNvSpPr/>
          <p:nvPr/>
        </p:nvSpPr>
        <p:spPr>
          <a:xfrm>
            <a:off x="4255666" y="1557591"/>
            <a:ext cx="966583" cy="47600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salaris-administratie</a:t>
            </a:r>
            <a:endParaRPr lang="en-US" sz="100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0D68EF17-B134-421D-86DC-104B7BFA9A52}"/>
              </a:ext>
            </a:extLst>
          </p:cNvPr>
          <p:cNvSpPr/>
          <p:nvPr/>
        </p:nvSpPr>
        <p:spPr>
          <a:xfrm>
            <a:off x="3708463" y="1362883"/>
            <a:ext cx="647072" cy="3486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CRM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B929238-240E-40AF-B4E0-8B5EA9B9E154}"/>
              </a:ext>
            </a:extLst>
          </p:cNvPr>
          <p:cNvSpPr/>
          <p:nvPr/>
        </p:nvSpPr>
        <p:spPr>
          <a:xfrm>
            <a:off x="3360361" y="2367183"/>
            <a:ext cx="768628" cy="36781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Database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E5AAFA7-AFAB-4987-963F-8B7D2D71E754}"/>
              </a:ext>
            </a:extLst>
          </p:cNvPr>
          <p:cNvSpPr/>
          <p:nvPr/>
        </p:nvSpPr>
        <p:spPr>
          <a:xfrm>
            <a:off x="4039216" y="2936657"/>
            <a:ext cx="598656" cy="36781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Cache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79917FF-8783-44A4-BB4C-402EC3D0793B}"/>
              </a:ext>
            </a:extLst>
          </p:cNvPr>
          <p:cNvSpPr/>
          <p:nvPr/>
        </p:nvSpPr>
        <p:spPr>
          <a:xfrm>
            <a:off x="4375540" y="2382660"/>
            <a:ext cx="966583" cy="4760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Application Server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BDAD20E3-0132-4CFD-9C3B-264308342154}"/>
              </a:ext>
            </a:extLst>
          </p:cNvPr>
          <p:cNvSpPr/>
          <p:nvPr/>
        </p:nvSpPr>
        <p:spPr>
          <a:xfrm>
            <a:off x="5233301" y="2780061"/>
            <a:ext cx="966583" cy="47600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LDAP / Active Directory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B06FFC3-44DB-4E5A-9E9D-009C161B4511}"/>
              </a:ext>
            </a:extLst>
          </p:cNvPr>
          <p:cNvSpPr/>
          <p:nvPr/>
        </p:nvSpPr>
        <p:spPr>
          <a:xfrm>
            <a:off x="3345605" y="2888254"/>
            <a:ext cx="598656" cy="36781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CMS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7FEC4B0E-1823-4567-8718-222CE9F33920}"/>
              </a:ext>
            </a:extLst>
          </p:cNvPr>
          <p:cNvSpPr/>
          <p:nvPr/>
        </p:nvSpPr>
        <p:spPr>
          <a:xfrm>
            <a:off x="4549328" y="3184395"/>
            <a:ext cx="614444" cy="367816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ESB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F333A1FF-F918-43C2-AE6F-BDC193C3FC8C}"/>
              </a:ext>
            </a:extLst>
          </p:cNvPr>
          <p:cNvSpPr/>
          <p:nvPr/>
        </p:nvSpPr>
        <p:spPr>
          <a:xfrm>
            <a:off x="3049260" y="4487684"/>
            <a:ext cx="693526" cy="36781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Stroom</a:t>
            </a:r>
            <a:endParaRPr lang="en-US" sz="10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CD56230-6236-4BDB-BFD2-94A71740066E}"/>
              </a:ext>
            </a:extLst>
          </p:cNvPr>
          <p:cNvSpPr/>
          <p:nvPr/>
        </p:nvSpPr>
        <p:spPr>
          <a:xfrm>
            <a:off x="4114710" y="4358261"/>
            <a:ext cx="759053" cy="36781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Koeling</a:t>
            </a:r>
            <a:endParaRPr lang="en-US" sz="100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CD939EE2-1FEC-4969-A4FB-A55534BF6DC3}"/>
              </a:ext>
            </a:extLst>
          </p:cNvPr>
          <p:cNvSpPr/>
          <p:nvPr/>
        </p:nvSpPr>
        <p:spPr>
          <a:xfrm>
            <a:off x="4849686" y="4537849"/>
            <a:ext cx="1831199" cy="36781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Fysiek</a:t>
            </a:r>
            <a:r>
              <a:rPr lang="en-US" sz="1000"/>
              <a:t> veilige </a:t>
            </a:r>
            <a:r>
              <a:rPr lang="en-US" sz="1000" err="1"/>
              <a:t>plek</a:t>
            </a:r>
            <a:r>
              <a:rPr lang="en-US" sz="1000"/>
              <a:t> om </a:t>
            </a:r>
            <a:r>
              <a:rPr lang="en-US" sz="1000" err="1"/>
              <a:t>apparatuur</a:t>
            </a:r>
            <a:r>
              <a:rPr lang="en-US" sz="1000"/>
              <a:t> </a:t>
            </a:r>
            <a:r>
              <a:rPr lang="en-US" sz="1000" err="1"/>
              <a:t>neer</a:t>
            </a:r>
            <a:r>
              <a:rPr lang="en-US" sz="1000"/>
              <a:t> te </a:t>
            </a:r>
            <a:r>
              <a:rPr lang="en-US" sz="1000" err="1"/>
              <a:t>zetten</a:t>
            </a:r>
            <a:r>
              <a:rPr lang="en-US" sz="1000"/>
              <a:t>  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E325F852-39F5-4572-95C8-CC32FD41E712}"/>
              </a:ext>
            </a:extLst>
          </p:cNvPr>
          <p:cNvSpPr/>
          <p:nvPr/>
        </p:nvSpPr>
        <p:spPr>
          <a:xfrm>
            <a:off x="3049260" y="3522148"/>
            <a:ext cx="1079729" cy="3537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Servers (VMs, Containers)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E2F8ECD-1BB0-47D9-A7EE-4E6FAAD3AEAE}"/>
              </a:ext>
            </a:extLst>
          </p:cNvPr>
          <p:cNvSpPr/>
          <p:nvPr/>
        </p:nvSpPr>
        <p:spPr>
          <a:xfrm>
            <a:off x="4128989" y="3901039"/>
            <a:ext cx="744775" cy="3537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Storage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0415853-A1B2-4A6B-8488-B32364D8AD8B}"/>
              </a:ext>
            </a:extLst>
          </p:cNvPr>
          <p:cNvSpPr/>
          <p:nvPr/>
        </p:nvSpPr>
        <p:spPr>
          <a:xfrm>
            <a:off x="4790495" y="3795042"/>
            <a:ext cx="746554" cy="3537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Netwerk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1B188977-A2FA-4F1F-8531-F0FC2EA7FD2C}"/>
              </a:ext>
            </a:extLst>
          </p:cNvPr>
          <p:cNvSpPr/>
          <p:nvPr/>
        </p:nvSpPr>
        <p:spPr>
          <a:xfrm>
            <a:off x="5182871" y="3476603"/>
            <a:ext cx="746554" cy="35373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/>
              <a:t>Firewall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10A83-949E-4E3E-9B4D-CD7BA28A7380}"/>
              </a:ext>
            </a:extLst>
          </p:cNvPr>
          <p:cNvSpPr/>
          <p:nvPr/>
        </p:nvSpPr>
        <p:spPr>
          <a:xfrm>
            <a:off x="42103" y="918828"/>
            <a:ext cx="26356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Applicatie</a:t>
            </a:r>
            <a:endParaRPr lang="en-US" sz="40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D9529E-F8C7-4CF0-8357-C0180E132992}"/>
              </a:ext>
            </a:extLst>
          </p:cNvPr>
          <p:cNvSpPr/>
          <p:nvPr/>
        </p:nvSpPr>
        <p:spPr>
          <a:xfrm>
            <a:off x="264530" y="2426118"/>
            <a:ext cx="22669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Platform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1D9C3C-E17C-48FC-B000-50B816CA20B0}"/>
              </a:ext>
            </a:extLst>
          </p:cNvPr>
          <p:cNvSpPr/>
          <p:nvPr/>
        </p:nvSpPr>
        <p:spPr>
          <a:xfrm>
            <a:off x="0" y="3705730"/>
            <a:ext cx="35221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Infrastructure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93A00-C8CB-416B-B6BC-DF7402B4CDCE}"/>
              </a:ext>
            </a:extLst>
          </p:cNvPr>
          <p:cNvCxnSpPr>
            <a:cxnSpLocks/>
          </p:cNvCxnSpPr>
          <p:nvPr/>
        </p:nvCxnSpPr>
        <p:spPr>
          <a:xfrm>
            <a:off x="107092" y="2146221"/>
            <a:ext cx="8934906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4123B32-D97E-4BD4-B6F8-4EE656FF02A0}"/>
              </a:ext>
            </a:extLst>
          </p:cNvPr>
          <p:cNvSpPr/>
          <p:nvPr/>
        </p:nvSpPr>
        <p:spPr>
          <a:xfrm>
            <a:off x="6819122" y="-98299"/>
            <a:ext cx="2098651" cy="76944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Beheer</a:t>
            </a:r>
            <a:endParaRPr lang="en-US" sz="44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725D2B68-1321-4476-AD22-0C2F6D837C32}"/>
              </a:ext>
            </a:extLst>
          </p:cNvPr>
          <p:cNvSpPr/>
          <p:nvPr/>
        </p:nvSpPr>
        <p:spPr>
          <a:xfrm>
            <a:off x="7985784" y="1178203"/>
            <a:ext cx="966270" cy="31570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gebruikeruitleg</a:t>
            </a:r>
            <a:r>
              <a:rPr lang="en-US" sz="900"/>
              <a:t> schrijven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4812B7EE-CE8D-46B9-BF92-28D9FC6695B1}"/>
              </a:ext>
            </a:extLst>
          </p:cNvPr>
          <p:cNvSpPr/>
          <p:nvPr/>
        </p:nvSpPr>
        <p:spPr>
          <a:xfrm>
            <a:off x="6078869" y="1190062"/>
            <a:ext cx="966270" cy="31570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incidenten</a:t>
            </a:r>
            <a:r>
              <a:rPr lang="en-US" sz="900"/>
              <a:t> </a:t>
            </a:r>
            <a:r>
              <a:rPr lang="en-US" sz="900" err="1"/>
              <a:t>afhandelen</a:t>
            </a:r>
            <a:endParaRPr lang="en-US" sz="900"/>
          </a:p>
        </p:txBody>
      </p:sp>
      <p:sp>
        <p:nvSpPr>
          <p:cNvPr id="32" name="Rectangle: Folded Corner 31">
            <a:extLst>
              <a:ext uri="{FF2B5EF4-FFF2-40B4-BE49-F238E27FC236}">
                <a16:creationId xmlns:a16="http://schemas.microsoft.com/office/drawing/2014/main" id="{96AAACB3-474F-4D83-8D9D-CBA545021F2E}"/>
              </a:ext>
            </a:extLst>
          </p:cNvPr>
          <p:cNvSpPr/>
          <p:nvPr/>
        </p:nvSpPr>
        <p:spPr>
          <a:xfrm>
            <a:off x="7135557" y="934757"/>
            <a:ext cx="1011139" cy="27992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applicatie</a:t>
            </a:r>
            <a:r>
              <a:rPr lang="en-US" sz="900"/>
              <a:t> health </a:t>
            </a:r>
            <a:r>
              <a:rPr lang="en-US" sz="900" err="1"/>
              <a:t>monitoren</a:t>
            </a:r>
            <a:endParaRPr lang="en-US" sz="900"/>
          </a:p>
        </p:txBody>
      </p:sp>
      <p:sp>
        <p:nvSpPr>
          <p:cNvPr id="33" name="Rectangle: Folded Corner 32">
            <a:extLst>
              <a:ext uri="{FF2B5EF4-FFF2-40B4-BE49-F238E27FC236}">
                <a16:creationId xmlns:a16="http://schemas.microsoft.com/office/drawing/2014/main" id="{47AA8188-A4CF-42CB-8B58-52A1580B144A}"/>
              </a:ext>
            </a:extLst>
          </p:cNvPr>
          <p:cNvSpPr/>
          <p:nvPr/>
        </p:nvSpPr>
        <p:spPr>
          <a:xfrm>
            <a:off x="6105897" y="3412130"/>
            <a:ext cx="722900" cy="29360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patch </a:t>
            </a:r>
            <a:r>
              <a:rPr lang="en-US" sz="900" err="1"/>
              <a:t>toepassen</a:t>
            </a:r>
            <a:endParaRPr lang="en-US" sz="900"/>
          </a:p>
        </p:txBody>
      </p:sp>
      <p:sp>
        <p:nvSpPr>
          <p:cNvPr id="36" name="Rectangle: Folded Corner 35">
            <a:extLst>
              <a:ext uri="{FF2B5EF4-FFF2-40B4-BE49-F238E27FC236}">
                <a16:creationId xmlns:a16="http://schemas.microsoft.com/office/drawing/2014/main" id="{8F00B514-43DD-441B-A4CF-00C9AB1DA6D2}"/>
              </a:ext>
            </a:extLst>
          </p:cNvPr>
          <p:cNvSpPr/>
          <p:nvPr/>
        </p:nvSpPr>
        <p:spPr>
          <a:xfrm>
            <a:off x="7129940" y="1377800"/>
            <a:ext cx="813016" cy="31570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data export </a:t>
            </a:r>
            <a:r>
              <a:rPr lang="en-US" sz="900" err="1"/>
              <a:t>maken</a:t>
            </a:r>
            <a:endParaRPr lang="en-US" sz="900"/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A371D8F6-C7BF-429F-9076-3F6CA45DDB80}"/>
              </a:ext>
            </a:extLst>
          </p:cNvPr>
          <p:cNvSpPr/>
          <p:nvPr/>
        </p:nvSpPr>
        <p:spPr>
          <a:xfrm>
            <a:off x="7925783" y="3673008"/>
            <a:ext cx="746554" cy="27992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server </a:t>
            </a:r>
            <a:r>
              <a:rPr lang="en-US" sz="900" err="1"/>
              <a:t>herstarten</a:t>
            </a:r>
            <a:endParaRPr lang="en-US" sz="900"/>
          </a:p>
        </p:txBody>
      </p:sp>
      <p:sp>
        <p:nvSpPr>
          <p:cNvPr id="38" name="Rectangle: Folded Corner 37">
            <a:extLst>
              <a:ext uri="{FF2B5EF4-FFF2-40B4-BE49-F238E27FC236}">
                <a16:creationId xmlns:a16="http://schemas.microsoft.com/office/drawing/2014/main" id="{E01643AC-FAF0-47ED-96D4-A343B1A155CE}"/>
              </a:ext>
            </a:extLst>
          </p:cNvPr>
          <p:cNvSpPr/>
          <p:nvPr/>
        </p:nvSpPr>
        <p:spPr>
          <a:xfrm>
            <a:off x="6795280" y="3116107"/>
            <a:ext cx="795592" cy="279925"/>
          </a:xfrm>
          <a:prstGeom prst="foldedCorner">
            <a:avLst/>
          </a:prstGeom>
          <a:solidFill>
            <a:srgbClr val="007F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database </a:t>
            </a:r>
            <a:r>
              <a:rPr lang="en-US" sz="900" err="1"/>
              <a:t>backuppen</a:t>
            </a:r>
            <a:endParaRPr lang="en-US" sz="900"/>
          </a:p>
        </p:txBody>
      </p:sp>
      <p:sp>
        <p:nvSpPr>
          <p:cNvPr id="39" name="Rectangle: Folded Corner 38">
            <a:extLst>
              <a:ext uri="{FF2B5EF4-FFF2-40B4-BE49-F238E27FC236}">
                <a16:creationId xmlns:a16="http://schemas.microsoft.com/office/drawing/2014/main" id="{95326129-100D-4922-8ACD-9BBDE9ADA212}"/>
              </a:ext>
            </a:extLst>
          </p:cNvPr>
          <p:cNvSpPr/>
          <p:nvPr/>
        </p:nvSpPr>
        <p:spPr>
          <a:xfrm>
            <a:off x="7583099" y="2006258"/>
            <a:ext cx="1431922" cy="279925"/>
          </a:xfrm>
          <a:prstGeom prst="foldedCorner">
            <a:avLst/>
          </a:prstGeom>
          <a:gradFill flip="none" rotWithShape="1">
            <a:gsLst>
              <a:gs pos="0">
                <a:srgbClr val="00AAC8"/>
              </a:gs>
              <a:gs pos="100000">
                <a:srgbClr val="007F96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accounts </a:t>
            </a:r>
            <a:r>
              <a:rPr lang="en-US" sz="900" err="1"/>
              <a:t>toevoegen</a:t>
            </a:r>
            <a:r>
              <a:rPr lang="en-US" sz="900"/>
              <a:t>/</a:t>
            </a:r>
            <a:r>
              <a:rPr lang="en-US" sz="900" err="1"/>
              <a:t>verwijderen</a:t>
            </a:r>
            <a:endParaRPr lang="en-US" sz="900"/>
          </a:p>
        </p:txBody>
      </p:sp>
      <p:sp>
        <p:nvSpPr>
          <p:cNvPr id="42" name="Rectangle: Folded Corner 41">
            <a:extLst>
              <a:ext uri="{FF2B5EF4-FFF2-40B4-BE49-F238E27FC236}">
                <a16:creationId xmlns:a16="http://schemas.microsoft.com/office/drawing/2014/main" id="{BA188CD2-04BE-47F6-9716-EE466B54A15D}"/>
              </a:ext>
            </a:extLst>
          </p:cNvPr>
          <p:cNvSpPr/>
          <p:nvPr/>
        </p:nvSpPr>
        <p:spPr>
          <a:xfrm>
            <a:off x="6211074" y="1607333"/>
            <a:ext cx="813015" cy="277048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masterdata</a:t>
            </a:r>
            <a:r>
              <a:rPr lang="en-US" sz="900"/>
              <a:t> </a:t>
            </a:r>
            <a:r>
              <a:rPr lang="en-US" sz="900" err="1"/>
              <a:t>bijwerken</a:t>
            </a:r>
            <a:endParaRPr lang="en-US" sz="900"/>
          </a:p>
        </p:txBody>
      </p:sp>
      <p:sp>
        <p:nvSpPr>
          <p:cNvPr id="56" name="Rectangle: Folded Corner 55">
            <a:extLst>
              <a:ext uri="{FF2B5EF4-FFF2-40B4-BE49-F238E27FC236}">
                <a16:creationId xmlns:a16="http://schemas.microsoft.com/office/drawing/2014/main" id="{12F8EB84-90C2-45D1-B1D2-AB5726A0C13F}"/>
              </a:ext>
            </a:extLst>
          </p:cNvPr>
          <p:cNvSpPr/>
          <p:nvPr/>
        </p:nvSpPr>
        <p:spPr>
          <a:xfrm>
            <a:off x="6828797" y="4024635"/>
            <a:ext cx="1089238" cy="195999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files </a:t>
            </a:r>
            <a:r>
              <a:rPr lang="en-US" sz="900" err="1"/>
              <a:t>archiveren</a:t>
            </a:r>
            <a:endParaRPr lang="en-US" sz="900"/>
          </a:p>
        </p:txBody>
      </p:sp>
      <p:sp>
        <p:nvSpPr>
          <p:cNvPr id="57" name="Rectangle: Folded Corner 56">
            <a:extLst>
              <a:ext uri="{FF2B5EF4-FFF2-40B4-BE49-F238E27FC236}">
                <a16:creationId xmlns:a16="http://schemas.microsoft.com/office/drawing/2014/main" id="{1D38254F-6482-4A59-BF38-08F7D453E620}"/>
              </a:ext>
            </a:extLst>
          </p:cNvPr>
          <p:cNvSpPr/>
          <p:nvPr/>
        </p:nvSpPr>
        <p:spPr>
          <a:xfrm>
            <a:off x="7120444" y="3738945"/>
            <a:ext cx="699446" cy="172032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virusscan</a:t>
            </a:r>
            <a:endParaRPr lang="en-US" sz="900" dirty="0"/>
          </a:p>
        </p:txBody>
      </p:sp>
      <p:sp>
        <p:nvSpPr>
          <p:cNvPr id="58" name="Rectangle: Folded Corner 57">
            <a:extLst>
              <a:ext uri="{FF2B5EF4-FFF2-40B4-BE49-F238E27FC236}">
                <a16:creationId xmlns:a16="http://schemas.microsoft.com/office/drawing/2014/main" id="{8745B5FE-F491-49E9-9A3F-009D35D22C16}"/>
              </a:ext>
            </a:extLst>
          </p:cNvPr>
          <p:cNvSpPr/>
          <p:nvPr/>
        </p:nvSpPr>
        <p:spPr>
          <a:xfrm>
            <a:off x="8146695" y="4487685"/>
            <a:ext cx="805359" cy="288292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data center </a:t>
            </a:r>
            <a:r>
              <a:rPr lang="en-US" sz="900" err="1"/>
              <a:t>stofzuigen</a:t>
            </a:r>
            <a:endParaRPr lang="en-US" sz="900"/>
          </a:p>
        </p:txBody>
      </p:sp>
      <p:sp>
        <p:nvSpPr>
          <p:cNvPr id="59" name="Rectangle: Folded Corner 58">
            <a:extLst>
              <a:ext uri="{FF2B5EF4-FFF2-40B4-BE49-F238E27FC236}">
                <a16:creationId xmlns:a16="http://schemas.microsoft.com/office/drawing/2014/main" id="{6BCE4106-AE4A-4A2A-8C88-A01F4C0F5E86}"/>
              </a:ext>
            </a:extLst>
          </p:cNvPr>
          <p:cNvSpPr/>
          <p:nvPr/>
        </p:nvSpPr>
        <p:spPr>
          <a:xfrm>
            <a:off x="6977978" y="4581931"/>
            <a:ext cx="1055566" cy="288292"/>
          </a:xfrm>
          <a:prstGeom prst="foldedCorne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noodaggregaat</a:t>
            </a:r>
            <a:r>
              <a:rPr lang="en-US" sz="900"/>
              <a:t> </a:t>
            </a:r>
            <a:r>
              <a:rPr lang="en-US" sz="900" err="1"/>
              <a:t>proefdraaien</a:t>
            </a:r>
            <a:endParaRPr lang="en-US" sz="900"/>
          </a:p>
        </p:txBody>
      </p:sp>
      <p:sp>
        <p:nvSpPr>
          <p:cNvPr id="60" name="Rectangle: Folded Corner 59">
            <a:extLst>
              <a:ext uri="{FF2B5EF4-FFF2-40B4-BE49-F238E27FC236}">
                <a16:creationId xmlns:a16="http://schemas.microsoft.com/office/drawing/2014/main" id="{9A2A59B2-1BEA-4E40-8667-C3294633F798}"/>
              </a:ext>
            </a:extLst>
          </p:cNvPr>
          <p:cNvSpPr/>
          <p:nvPr/>
        </p:nvSpPr>
        <p:spPr>
          <a:xfrm>
            <a:off x="8146696" y="3964160"/>
            <a:ext cx="837126" cy="27992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firewall rules </a:t>
            </a:r>
            <a:r>
              <a:rPr lang="en-US" sz="900" err="1"/>
              <a:t>aanpassen</a:t>
            </a:r>
            <a:endParaRPr lang="en-US" sz="900"/>
          </a:p>
        </p:txBody>
      </p:sp>
      <p:sp>
        <p:nvSpPr>
          <p:cNvPr id="61" name="Rectangle: Folded Corner 60">
            <a:extLst>
              <a:ext uri="{FF2B5EF4-FFF2-40B4-BE49-F238E27FC236}">
                <a16:creationId xmlns:a16="http://schemas.microsoft.com/office/drawing/2014/main" id="{BAE4846F-7362-4363-98DB-6525F5DDE98E}"/>
              </a:ext>
            </a:extLst>
          </p:cNvPr>
          <p:cNvSpPr/>
          <p:nvPr/>
        </p:nvSpPr>
        <p:spPr>
          <a:xfrm>
            <a:off x="6173408" y="2044052"/>
            <a:ext cx="1243744" cy="279925"/>
          </a:xfrm>
          <a:prstGeom prst="foldedCorner">
            <a:avLst/>
          </a:prstGeom>
          <a:gradFill flip="none" rotWithShape="1">
            <a:gsLst>
              <a:gs pos="0">
                <a:srgbClr val="00AAC8"/>
              </a:gs>
              <a:gs pos="100000">
                <a:srgbClr val="007F96"/>
              </a:gs>
            </a:gsLst>
            <a:lin ang="54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uitgevallen</a:t>
            </a:r>
            <a:r>
              <a:rPr lang="en-US" sz="900"/>
              <a:t> </a:t>
            </a:r>
            <a:r>
              <a:rPr lang="en-US" sz="900" err="1"/>
              <a:t>berichten</a:t>
            </a:r>
            <a:r>
              <a:rPr lang="en-US" sz="900"/>
              <a:t> </a:t>
            </a:r>
            <a:r>
              <a:rPr lang="en-US" sz="900" err="1"/>
              <a:t>verwerken</a:t>
            </a:r>
            <a:endParaRPr lang="en-US" sz="900"/>
          </a:p>
        </p:txBody>
      </p:sp>
      <p:sp>
        <p:nvSpPr>
          <p:cNvPr id="62" name="Rectangle: Folded Corner 61">
            <a:extLst>
              <a:ext uri="{FF2B5EF4-FFF2-40B4-BE49-F238E27FC236}">
                <a16:creationId xmlns:a16="http://schemas.microsoft.com/office/drawing/2014/main" id="{B8022E6D-FE71-45EF-8B5F-16FED81F8A5E}"/>
              </a:ext>
            </a:extLst>
          </p:cNvPr>
          <p:cNvSpPr/>
          <p:nvPr/>
        </p:nvSpPr>
        <p:spPr>
          <a:xfrm>
            <a:off x="6226707" y="3786329"/>
            <a:ext cx="795592" cy="279925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/>
              <a:t>extra VM </a:t>
            </a:r>
            <a:r>
              <a:rPr lang="en-US" sz="900" err="1"/>
              <a:t>starten</a:t>
            </a:r>
            <a:endParaRPr lang="en-US" sz="900"/>
          </a:p>
        </p:txBody>
      </p:sp>
      <p:sp>
        <p:nvSpPr>
          <p:cNvPr id="63" name="Rectangle: Folded Corner 62">
            <a:extLst>
              <a:ext uri="{FF2B5EF4-FFF2-40B4-BE49-F238E27FC236}">
                <a16:creationId xmlns:a16="http://schemas.microsoft.com/office/drawing/2014/main" id="{90738719-286F-4342-B368-6D526CE78053}"/>
              </a:ext>
            </a:extLst>
          </p:cNvPr>
          <p:cNvSpPr/>
          <p:nvPr/>
        </p:nvSpPr>
        <p:spPr>
          <a:xfrm>
            <a:off x="7819890" y="2879947"/>
            <a:ext cx="523852" cy="279925"/>
          </a:xfrm>
          <a:prstGeom prst="foldedCorner">
            <a:avLst/>
          </a:prstGeom>
          <a:solidFill>
            <a:srgbClr val="007F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cache reset</a:t>
            </a:r>
          </a:p>
        </p:txBody>
      </p:sp>
      <p:sp>
        <p:nvSpPr>
          <p:cNvPr id="64" name="Rectangle: Folded Corner 63">
            <a:extLst>
              <a:ext uri="{FF2B5EF4-FFF2-40B4-BE49-F238E27FC236}">
                <a16:creationId xmlns:a16="http://schemas.microsoft.com/office/drawing/2014/main" id="{94868ED4-5373-471D-B24B-3E7F4C9EE781}"/>
              </a:ext>
            </a:extLst>
          </p:cNvPr>
          <p:cNvSpPr/>
          <p:nvPr/>
        </p:nvSpPr>
        <p:spPr>
          <a:xfrm>
            <a:off x="8048726" y="3238952"/>
            <a:ext cx="903328" cy="279925"/>
          </a:xfrm>
          <a:prstGeom prst="foldedCorner">
            <a:avLst/>
          </a:prstGeom>
          <a:solidFill>
            <a:srgbClr val="007F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network scan </a:t>
            </a:r>
            <a:r>
              <a:rPr lang="en-US" sz="900" err="1"/>
              <a:t>configureren</a:t>
            </a:r>
            <a:endParaRPr lang="en-US" sz="900"/>
          </a:p>
        </p:txBody>
      </p:sp>
      <p:sp>
        <p:nvSpPr>
          <p:cNvPr id="65" name="Rectangle: Folded Corner 64">
            <a:extLst>
              <a:ext uri="{FF2B5EF4-FFF2-40B4-BE49-F238E27FC236}">
                <a16:creationId xmlns:a16="http://schemas.microsoft.com/office/drawing/2014/main" id="{C90E4CEB-AD16-441D-8FFE-8A348982099F}"/>
              </a:ext>
            </a:extLst>
          </p:cNvPr>
          <p:cNvSpPr/>
          <p:nvPr/>
        </p:nvSpPr>
        <p:spPr>
          <a:xfrm>
            <a:off x="6477675" y="2404362"/>
            <a:ext cx="795592" cy="279925"/>
          </a:xfrm>
          <a:prstGeom prst="foldedCorner">
            <a:avLst/>
          </a:prstGeom>
          <a:solidFill>
            <a:srgbClr val="007F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index </a:t>
            </a:r>
            <a:r>
              <a:rPr lang="en-US" sz="900" err="1"/>
              <a:t>opschonen</a:t>
            </a:r>
            <a:endParaRPr lang="en-US" sz="900"/>
          </a:p>
        </p:txBody>
      </p:sp>
      <p:sp>
        <p:nvSpPr>
          <p:cNvPr id="66" name="Rectangle: Folded Corner 65">
            <a:extLst>
              <a:ext uri="{FF2B5EF4-FFF2-40B4-BE49-F238E27FC236}">
                <a16:creationId xmlns:a16="http://schemas.microsoft.com/office/drawing/2014/main" id="{DD431E1C-EA1C-4129-9C8D-D8C7863DE075}"/>
              </a:ext>
            </a:extLst>
          </p:cNvPr>
          <p:cNvSpPr/>
          <p:nvPr/>
        </p:nvSpPr>
        <p:spPr>
          <a:xfrm>
            <a:off x="7709092" y="2524489"/>
            <a:ext cx="1305929" cy="279925"/>
          </a:xfrm>
          <a:prstGeom prst="foldedCorner">
            <a:avLst/>
          </a:prstGeom>
          <a:solidFill>
            <a:srgbClr val="007F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err="1"/>
              <a:t>analyseer</a:t>
            </a:r>
            <a:r>
              <a:rPr lang="en-US" sz="900"/>
              <a:t> performance trends</a:t>
            </a:r>
          </a:p>
        </p:txBody>
      </p:sp>
      <p:sp>
        <p:nvSpPr>
          <p:cNvPr id="68" name="Rectangle: Folded Corner 67">
            <a:extLst>
              <a:ext uri="{FF2B5EF4-FFF2-40B4-BE49-F238E27FC236}">
                <a16:creationId xmlns:a16="http://schemas.microsoft.com/office/drawing/2014/main" id="{9FFB72AB-6273-4146-A450-3D869FBD6AAA}"/>
              </a:ext>
            </a:extLst>
          </p:cNvPr>
          <p:cNvSpPr/>
          <p:nvPr/>
        </p:nvSpPr>
        <p:spPr>
          <a:xfrm>
            <a:off x="6480944" y="2787041"/>
            <a:ext cx="858732" cy="279925"/>
          </a:xfrm>
          <a:prstGeom prst="foldedCorner">
            <a:avLst/>
          </a:prstGeom>
          <a:solidFill>
            <a:srgbClr val="007F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database recovery test</a:t>
            </a:r>
          </a:p>
        </p:txBody>
      </p:sp>
      <p:sp>
        <p:nvSpPr>
          <p:cNvPr id="69" name="Rectangle: Folded Corner 68">
            <a:extLst>
              <a:ext uri="{FF2B5EF4-FFF2-40B4-BE49-F238E27FC236}">
                <a16:creationId xmlns:a16="http://schemas.microsoft.com/office/drawing/2014/main" id="{02A74471-0391-4546-A9CF-C01357B6E913}"/>
              </a:ext>
            </a:extLst>
          </p:cNvPr>
          <p:cNvSpPr/>
          <p:nvPr/>
        </p:nvSpPr>
        <p:spPr>
          <a:xfrm>
            <a:off x="7204144" y="3454882"/>
            <a:ext cx="746554" cy="279924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uitwjik-oefening</a:t>
            </a:r>
            <a:endParaRPr lang="en-US" sz="900" dirty="0"/>
          </a:p>
        </p:txBody>
      </p:sp>
      <p:sp>
        <p:nvSpPr>
          <p:cNvPr id="70" name="Double Wave 69">
            <a:extLst>
              <a:ext uri="{FF2B5EF4-FFF2-40B4-BE49-F238E27FC236}">
                <a16:creationId xmlns:a16="http://schemas.microsoft.com/office/drawing/2014/main" id="{B5B26A4B-BC9A-46CC-9EA8-B7D90D25756F}"/>
              </a:ext>
            </a:extLst>
          </p:cNvPr>
          <p:cNvSpPr/>
          <p:nvPr/>
        </p:nvSpPr>
        <p:spPr>
          <a:xfrm>
            <a:off x="6030290" y="632288"/>
            <a:ext cx="905418" cy="208633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Helpdesk</a:t>
            </a:r>
          </a:p>
        </p:txBody>
      </p:sp>
      <p:sp>
        <p:nvSpPr>
          <p:cNvPr id="71" name="Double Wave 70">
            <a:extLst>
              <a:ext uri="{FF2B5EF4-FFF2-40B4-BE49-F238E27FC236}">
                <a16:creationId xmlns:a16="http://schemas.microsoft.com/office/drawing/2014/main" id="{39C40418-A2A9-4765-A0B7-92D53436AD27}"/>
              </a:ext>
            </a:extLst>
          </p:cNvPr>
          <p:cNvSpPr/>
          <p:nvPr/>
        </p:nvSpPr>
        <p:spPr>
          <a:xfrm>
            <a:off x="6828797" y="554667"/>
            <a:ext cx="905418" cy="208633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Support</a:t>
            </a:r>
          </a:p>
        </p:txBody>
      </p:sp>
      <p:sp>
        <p:nvSpPr>
          <p:cNvPr id="72" name="Double Wave 71">
            <a:extLst>
              <a:ext uri="{FF2B5EF4-FFF2-40B4-BE49-F238E27FC236}">
                <a16:creationId xmlns:a16="http://schemas.microsoft.com/office/drawing/2014/main" id="{14B95B24-1F86-4D0D-A32D-701D8320D436}"/>
              </a:ext>
            </a:extLst>
          </p:cNvPr>
          <p:cNvSpPr/>
          <p:nvPr/>
        </p:nvSpPr>
        <p:spPr>
          <a:xfrm>
            <a:off x="7693987" y="533593"/>
            <a:ext cx="703849" cy="381767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Service Desk</a:t>
            </a:r>
          </a:p>
        </p:txBody>
      </p:sp>
      <p:sp>
        <p:nvSpPr>
          <p:cNvPr id="73" name="Double Wave 72">
            <a:extLst>
              <a:ext uri="{FF2B5EF4-FFF2-40B4-BE49-F238E27FC236}">
                <a16:creationId xmlns:a16="http://schemas.microsoft.com/office/drawing/2014/main" id="{0D0DA6B5-16EA-4533-AF17-C2A659C262EA}"/>
              </a:ext>
            </a:extLst>
          </p:cNvPr>
          <p:cNvSpPr/>
          <p:nvPr/>
        </p:nvSpPr>
        <p:spPr>
          <a:xfrm>
            <a:off x="8333551" y="548581"/>
            <a:ext cx="459560" cy="470363"/>
          </a:xfrm>
          <a:prstGeom prst="doubleWave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Hot Line</a:t>
            </a:r>
          </a:p>
        </p:txBody>
      </p:sp>
      <p:sp>
        <p:nvSpPr>
          <p:cNvPr id="74" name="Rectangle: Folded Corner 73">
            <a:extLst>
              <a:ext uri="{FF2B5EF4-FFF2-40B4-BE49-F238E27FC236}">
                <a16:creationId xmlns:a16="http://schemas.microsoft.com/office/drawing/2014/main" id="{69A3FE3D-D864-488C-85C2-2E7D12390561}"/>
              </a:ext>
            </a:extLst>
          </p:cNvPr>
          <p:cNvSpPr/>
          <p:nvPr/>
        </p:nvSpPr>
        <p:spPr>
          <a:xfrm>
            <a:off x="7203767" y="2352068"/>
            <a:ext cx="737430" cy="279925"/>
          </a:xfrm>
          <a:prstGeom prst="foldedCorner">
            <a:avLst/>
          </a:prstGeom>
          <a:solidFill>
            <a:srgbClr val="007F9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/>
              <a:t>inplannen jobs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2BD01E8-864A-44E8-AF6F-2EE15913D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5BA4A8-E8AC-4511-8496-BC7987B0D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294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5" grpId="0"/>
      <p:bldP spid="26" grpId="0"/>
      <p:bldP spid="29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38" grpId="0" animBg="1"/>
      <p:bldP spid="39" grpId="0" animBg="1"/>
      <p:bldP spid="42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5FB6A60-024F-47BA-A7E2-E090FAD2A360}"/>
              </a:ext>
            </a:extLst>
          </p:cNvPr>
          <p:cNvSpPr/>
          <p:nvPr/>
        </p:nvSpPr>
        <p:spPr>
          <a:xfrm>
            <a:off x="4218342" y="277184"/>
            <a:ext cx="670708" cy="44101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D510A83-949E-4E3E-9B4D-CD7BA28A7380}"/>
              </a:ext>
            </a:extLst>
          </p:cNvPr>
          <p:cNvSpPr/>
          <p:nvPr/>
        </p:nvSpPr>
        <p:spPr>
          <a:xfrm>
            <a:off x="5401829" y="1091826"/>
            <a:ext cx="263565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Applicatie</a:t>
            </a:r>
            <a:endParaRPr lang="en-US" sz="4000" b="1" cap="none" spc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D9529E-F8C7-4CF0-8357-C0180E132992}"/>
              </a:ext>
            </a:extLst>
          </p:cNvPr>
          <p:cNvSpPr/>
          <p:nvPr/>
        </p:nvSpPr>
        <p:spPr>
          <a:xfrm>
            <a:off x="5586174" y="2484784"/>
            <a:ext cx="226696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Platform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61D9C3C-E17C-48FC-B000-50B816CA20B0}"/>
              </a:ext>
            </a:extLst>
          </p:cNvPr>
          <p:cNvSpPr/>
          <p:nvPr/>
        </p:nvSpPr>
        <p:spPr>
          <a:xfrm>
            <a:off x="4958598" y="3524785"/>
            <a:ext cx="352211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>
                <a:ln w="12700">
                  <a:solidFill>
                    <a:schemeClr val="accent1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dist="38100" dir="2640000" algn="bl" rotWithShape="0">
                    <a:schemeClr val="accent1"/>
                  </a:outerShdw>
                </a:effectLst>
              </a:rPr>
              <a:t>Infrastructure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893A00-C8CB-416B-B6BC-DF7402B4CDCE}"/>
              </a:ext>
            </a:extLst>
          </p:cNvPr>
          <p:cNvCxnSpPr>
            <a:cxnSpLocks/>
          </p:cNvCxnSpPr>
          <p:nvPr/>
        </p:nvCxnSpPr>
        <p:spPr>
          <a:xfrm>
            <a:off x="4572000" y="2146221"/>
            <a:ext cx="4469998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09D5CD90-CE50-42B3-BDAB-EF8E511BD613}"/>
              </a:ext>
            </a:extLst>
          </p:cNvPr>
          <p:cNvSpPr/>
          <p:nvPr/>
        </p:nvSpPr>
        <p:spPr>
          <a:xfrm>
            <a:off x="3188043" y="1387177"/>
            <a:ext cx="2018864" cy="1698676"/>
          </a:xfrm>
          <a:prstGeom prst="rightArrow">
            <a:avLst/>
          </a:prstGeom>
          <a:gradFill flip="none" rotWithShape="1">
            <a:gsLst>
              <a:gs pos="0">
                <a:srgbClr val="FFCC00"/>
              </a:gs>
              <a:gs pos="100000">
                <a:srgbClr val="00AAC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8F0AE4F9-80F4-4A54-B1FD-99527FF6F71D}"/>
              </a:ext>
            </a:extLst>
          </p:cNvPr>
          <p:cNvSpPr/>
          <p:nvPr/>
        </p:nvSpPr>
        <p:spPr>
          <a:xfrm>
            <a:off x="5137333" y="266183"/>
            <a:ext cx="3164648" cy="76944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Operations</a:t>
            </a:r>
          </a:p>
        </p:txBody>
      </p:sp>
      <p:sp>
        <p:nvSpPr>
          <p:cNvPr id="69" name="Double Wave 68">
            <a:extLst>
              <a:ext uri="{FF2B5EF4-FFF2-40B4-BE49-F238E27FC236}">
                <a16:creationId xmlns:a16="http://schemas.microsoft.com/office/drawing/2014/main" id="{2CF4C3C9-AF1D-49B2-A6E9-9912A9F1BC4D}"/>
              </a:ext>
            </a:extLst>
          </p:cNvPr>
          <p:cNvSpPr/>
          <p:nvPr/>
        </p:nvSpPr>
        <p:spPr>
          <a:xfrm>
            <a:off x="7646949" y="132101"/>
            <a:ext cx="780176" cy="224733"/>
          </a:xfrm>
          <a:prstGeom prst="doubleWav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Productie</a:t>
            </a:r>
          </a:p>
        </p:txBody>
      </p:sp>
      <p:sp>
        <p:nvSpPr>
          <p:cNvPr id="70" name="Double Wave 69">
            <a:extLst>
              <a:ext uri="{FF2B5EF4-FFF2-40B4-BE49-F238E27FC236}">
                <a16:creationId xmlns:a16="http://schemas.microsoft.com/office/drawing/2014/main" id="{A42C0D05-E5E2-42A9-B4CA-66BD44680234}"/>
              </a:ext>
            </a:extLst>
          </p:cNvPr>
          <p:cNvSpPr/>
          <p:nvPr/>
        </p:nvSpPr>
        <p:spPr>
          <a:xfrm>
            <a:off x="8326048" y="433291"/>
            <a:ext cx="668788" cy="224733"/>
          </a:xfrm>
          <a:prstGeom prst="doubleWav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De Run</a:t>
            </a:r>
          </a:p>
        </p:txBody>
      </p:sp>
      <p:sp>
        <p:nvSpPr>
          <p:cNvPr id="71" name="Double Wave 70">
            <a:extLst>
              <a:ext uri="{FF2B5EF4-FFF2-40B4-BE49-F238E27FC236}">
                <a16:creationId xmlns:a16="http://schemas.microsoft.com/office/drawing/2014/main" id="{FACB45D1-E081-4F04-91F3-B40B96A37410}"/>
              </a:ext>
            </a:extLst>
          </p:cNvPr>
          <p:cNvSpPr/>
          <p:nvPr/>
        </p:nvSpPr>
        <p:spPr>
          <a:xfrm>
            <a:off x="8552268" y="884420"/>
            <a:ext cx="442568" cy="224733"/>
          </a:xfrm>
          <a:prstGeom prst="doubleWav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Live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C06025D-358E-4EF4-83A0-5CA3BCE40615}"/>
              </a:ext>
            </a:extLst>
          </p:cNvPr>
          <p:cNvSpPr/>
          <p:nvPr/>
        </p:nvSpPr>
        <p:spPr>
          <a:xfrm>
            <a:off x="228076" y="265236"/>
            <a:ext cx="3728906" cy="76944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Development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B78ACF2-D0D3-4773-BD6F-5BEAB9E7FBE6}"/>
              </a:ext>
            </a:extLst>
          </p:cNvPr>
          <p:cNvSpPr/>
          <p:nvPr/>
        </p:nvSpPr>
        <p:spPr>
          <a:xfrm>
            <a:off x="1914625" y="1039419"/>
            <a:ext cx="156805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Onderhoud</a:t>
            </a:r>
            <a:endParaRPr lang="en-US" sz="20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DB09D84D-F90B-4AD6-AA33-046E3B1ACE76}"/>
              </a:ext>
            </a:extLst>
          </p:cNvPr>
          <p:cNvSpPr/>
          <p:nvPr/>
        </p:nvSpPr>
        <p:spPr>
          <a:xfrm>
            <a:off x="674876" y="821480"/>
            <a:ext cx="1609735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0" err="1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Nieuwbouw</a:t>
            </a:r>
            <a:endParaRPr lang="en-US" sz="2000" b="1" cap="none" spc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75" name="Double Wave 74">
            <a:extLst>
              <a:ext uri="{FF2B5EF4-FFF2-40B4-BE49-F238E27FC236}">
                <a16:creationId xmlns:a16="http://schemas.microsoft.com/office/drawing/2014/main" id="{1222E08B-794E-42AE-A51D-AFE6CBC0A0F1}"/>
              </a:ext>
            </a:extLst>
          </p:cNvPr>
          <p:cNvSpPr/>
          <p:nvPr/>
        </p:nvSpPr>
        <p:spPr>
          <a:xfrm>
            <a:off x="4145681" y="2588911"/>
            <a:ext cx="752370" cy="247125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Release</a:t>
            </a:r>
          </a:p>
        </p:txBody>
      </p:sp>
      <p:sp>
        <p:nvSpPr>
          <p:cNvPr id="76" name="Double Wave 75">
            <a:extLst>
              <a:ext uri="{FF2B5EF4-FFF2-40B4-BE49-F238E27FC236}">
                <a16:creationId xmlns:a16="http://schemas.microsoft.com/office/drawing/2014/main" id="{1219EDB8-C267-4316-ACEB-DDD242A96E76}"/>
              </a:ext>
            </a:extLst>
          </p:cNvPr>
          <p:cNvSpPr/>
          <p:nvPr/>
        </p:nvSpPr>
        <p:spPr>
          <a:xfrm>
            <a:off x="4559144" y="2316307"/>
            <a:ext cx="587020" cy="247125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err="1"/>
              <a:t>Uitrol</a:t>
            </a:r>
            <a:endParaRPr lang="en-US" sz="1050"/>
          </a:p>
        </p:txBody>
      </p:sp>
      <p:sp>
        <p:nvSpPr>
          <p:cNvPr id="77" name="Double Wave 76">
            <a:extLst>
              <a:ext uri="{FF2B5EF4-FFF2-40B4-BE49-F238E27FC236}">
                <a16:creationId xmlns:a16="http://schemas.microsoft.com/office/drawing/2014/main" id="{7EC5E98A-1740-4970-8C37-9EDC83D58091}"/>
              </a:ext>
            </a:extLst>
          </p:cNvPr>
          <p:cNvSpPr/>
          <p:nvPr/>
        </p:nvSpPr>
        <p:spPr>
          <a:xfrm>
            <a:off x="4367688" y="1949031"/>
            <a:ext cx="936680" cy="223898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Deployment</a:t>
            </a:r>
          </a:p>
        </p:txBody>
      </p:sp>
      <p:sp>
        <p:nvSpPr>
          <p:cNvPr id="78" name="Double Wave 77">
            <a:extLst>
              <a:ext uri="{FF2B5EF4-FFF2-40B4-BE49-F238E27FC236}">
                <a16:creationId xmlns:a16="http://schemas.microsoft.com/office/drawing/2014/main" id="{C766AA59-8A4C-4537-9C7A-5D3C28ADF05D}"/>
              </a:ext>
            </a:extLst>
          </p:cNvPr>
          <p:cNvSpPr/>
          <p:nvPr/>
        </p:nvSpPr>
        <p:spPr>
          <a:xfrm>
            <a:off x="4191890" y="2934631"/>
            <a:ext cx="936680" cy="247125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Provisioning</a:t>
            </a:r>
          </a:p>
        </p:txBody>
      </p:sp>
      <p:pic>
        <p:nvPicPr>
          <p:cNvPr id="81" name="Picture 2" descr="Part 1: How to Make Enterprise Architecture Strategic – Architecture &amp;amp;  Governance Magazine">
            <a:extLst>
              <a:ext uri="{FF2B5EF4-FFF2-40B4-BE49-F238E27FC236}">
                <a16:creationId xmlns:a16="http://schemas.microsoft.com/office/drawing/2014/main" id="{E3ADBBDF-14D9-4E00-AE90-8225A189D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33" y="1482949"/>
            <a:ext cx="1426823" cy="80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" descr="Site Logo">
            <a:extLst>
              <a:ext uri="{FF2B5EF4-FFF2-40B4-BE49-F238E27FC236}">
                <a16:creationId xmlns:a16="http://schemas.microsoft.com/office/drawing/2014/main" id="{69DDC0EF-42B1-49ED-AB7F-848FA70BD6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" r="84624"/>
          <a:stretch/>
        </p:blipFill>
        <p:spPr bwMode="auto">
          <a:xfrm>
            <a:off x="1005707" y="1958425"/>
            <a:ext cx="1056488" cy="12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Arm Development Studio or MDK? Which to choose? - Tools, Software and IDEs  blog - Arm Community blogs - Arm Community">
            <a:extLst>
              <a:ext uri="{FF2B5EF4-FFF2-40B4-BE49-F238E27FC236}">
                <a16:creationId xmlns:a16="http://schemas.microsoft.com/office/drawing/2014/main" id="{9383EE37-B78E-48E4-8EF5-1DB502EA3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946" y="2805544"/>
            <a:ext cx="1831661" cy="1030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 Werkplaats | Adri-lassen-en-montage.nl">
            <a:extLst>
              <a:ext uri="{FF2B5EF4-FFF2-40B4-BE49-F238E27FC236}">
                <a16:creationId xmlns:a16="http://schemas.microsoft.com/office/drawing/2014/main" id="{47238449-295C-48C0-8798-FCAE131BA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62" y="3109689"/>
            <a:ext cx="1524730" cy="1016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olteq, specialist in software testing">
            <a:extLst>
              <a:ext uri="{FF2B5EF4-FFF2-40B4-BE49-F238E27FC236}">
                <a16:creationId xmlns:a16="http://schemas.microsoft.com/office/drawing/2014/main" id="{13BACE6A-C069-45C4-8F56-067E08A6C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387" y="1537868"/>
            <a:ext cx="1483181" cy="889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Pros and Cons of Using Automation in Software Testing">
            <a:extLst>
              <a:ext uri="{FF2B5EF4-FFF2-40B4-BE49-F238E27FC236}">
                <a16:creationId xmlns:a16="http://schemas.microsoft.com/office/drawing/2014/main" id="{B72BBF26-AE48-435C-8235-25C7FCDE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699" y="3935048"/>
            <a:ext cx="1524730" cy="101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Double Wave 82">
            <a:extLst>
              <a:ext uri="{FF2B5EF4-FFF2-40B4-BE49-F238E27FC236}">
                <a16:creationId xmlns:a16="http://schemas.microsoft.com/office/drawing/2014/main" id="{05E8F475-8712-4985-ACB7-E501B98A5EFA}"/>
              </a:ext>
            </a:extLst>
          </p:cNvPr>
          <p:cNvSpPr/>
          <p:nvPr/>
        </p:nvSpPr>
        <p:spPr>
          <a:xfrm>
            <a:off x="3303880" y="2243050"/>
            <a:ext cx="548495" cy="209994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Build</a:t>
            </a:r>
          </a:p>
        </p:txBody>
      </p:sp>
      <p:sp>
        <p:nvSpPr>
          <p:cNvPr id="84" name="Double Wave 83">
            <a:extLst>
              <a:ext uri="{FF2B5EF4-FFF2-40B4-BE49-F238E27FC236}">
                <a16:creationId xmlns:a16="http://schemas.microsoft.com/office/drawing/2014/main" id="{71487D3D-31B8-4A8B-A7B0-FC908360DC3E}"/>
              </a:ext>
            </a:extLst>
          </p:cNvPr>
          <p:cNvSpPr/>
          <p:nvPr/>
        </p:nvSpPr>
        <p:spPr>
          <a:xfrm>
            <a:off x="3566065" y="2527078"/>
            <a:ext cx="400697" cy="204161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/>
              <a:t>QA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12D1C7-6095-4454-9C84-17798827E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D1B6F1-6DAB-4C14-8334-9074787E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18</a:t>
            </a:fld>
            <a:endParaRPr lang="nl-NL"/>
          </a:p>
        </p:txBody>
      </p:sp>
      <p:sp>
        <p:nvSpPr>
          <p:cNvPr id="31" name="Double Wave 30">
            <a:extLst>
              <a:ext uri="{FF2B5EF4-FFF2-40B4-BE49-F238E27FC236}">
                <a16:creationId xmlns:a16="http://schemas.microsoft.com/office/drawing/2014/main" id="{CA91891A-1B22-4FDC-BDEB-8B28C36FB991}"/>
              </a:ext>
            </a:extLst>
          </p:cNvPr>
          <p:cNvSpPr/>
          <p:nvPr/>
        </p:nvSpPr>
        <p:spPr>
          <a:xfrm>
            <a:off x="3456732" y="1949031"/>
            <a:ext cx="548495" cy="209994"/>
          </a:xfrm>
          <a:prstGeom prst="doubleWave">
            <a:avLst/>
          </a:prstGeom>
          <a:solidFill>
            <a:schemeClr val="accent1"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1346210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2" grpId="0" animBg="1"/>
      <p:bldP spid="73" grpId="0"/>
      <p:bldP spid="74" grpId="0"/>
      <p:bldP spid="75" grpId="0" animBg="1"/>
      <p:bldP spid="76" grpId="0" animBg="1"/>
      <p:bldP spid="77" grpId="0" animBg="1"/>
      <p:bldP spid="78" grpId="0" animBg="1"/>
      <p:bldP spid="83" grpId="0" animBg="1"/>
      <p:bldP spid="84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CE60F-3E17-4E65-A415-3A1A4D16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B13D9-B530-42E4-971A-24DFB2105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19</a:t>
            </a:fld>
            <a:endParaRPr lang="nl-NL"/>
          </a:p>
        </p:txBody>
      </p:sp>
      <p:pic>
        <p:nvPicPr>
          <p:cNvPr id="8" name="Picture 4" descr="Orange Brick Wall Clip Art at Clker.com - vector clip art online, royalty  free &amp; public domain">
            <a:extLst>
              <a:ext uri="{FF2B5EF4-FFF2-40B4-BE49-F238E27FC236}">
                <a16:creationId xmlns:a16="http://schemas.microsoft.com/office/drawing/2014/main" id="{5FF72654-2D54-4A09-B01C-25EC8118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37" y="1424679"/>
            <a:ext cx="3081210" cy="368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7D5EE6-CC9E-4ED0-88C1-F6C9A68959AB}"/>
              </a:ext>
            </a:extLst>
          </p:cNvPr>
          <p:cNvSpPr/>
          <p:nvPr/>
        </p:nvSpPr>
        <p:spPr>
          <a:xfrm>
            <a:off x="1508291" y="2030348"/>
            <a:ext cx="6566403" cy="2545168"/>
          </a:xfrm>
          <a:custGeom>
            <a:avLst/>
            <a:gdLst>
              <a:gd name="connsiteX0" fmla="*/ 0 w 6689035"/>
              <a:gd name="connsiteY0" fmla="*/ 2000328 h 2275342"/>
              <a:gd name="connsiteX1" fmla="*/ 1252331 w 6689035"/>
              <a:gd name="connsiteY1" fmla="*/ 1980450 h 2275342"/>
              <a:gd name="connsiteX2" fmla="*/ 1520687 w 6689035"/>
              <a:gd name="connsiteY2" fmla="*/ 1195258 h 2275342"/>
              <a:gd name="connsiteX3" fmla="*/ 1858618 w 6689035"/>
              <a:gd name="connsiteY3" fmla="*/ 161589 h 2275342"/>
              <a:gd name="connsiteX4" fmla="*/ 3597966 w 6689035"/>
              <a:gd name="connsiteY4" fmla="*/ 171528 h 2275342"/>
              <a:gd name="connsiteX5" fmla="*/ 3786809 w 6689035"/>
              <a:gd name="connsiteY5" fmla="*/ 1781667 h 2275342"/>
              <a:gd name="connsiteX6" fmla="*/ 4671392 w 6689035"/>
              <a:gd name="connsiteY6" fmla="*/ 2228928 h 2275342"/>
              <a:gd name="connsiteX7" fmla="*/ 6689035 w 6689035"/>
              <a:gd name="connsiteY7" fmla="*/ 2238867 h 227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9035" h="2275342">
                <a:moveTo>
                  <a:pt x="0" y="2000328"/>
                </a:moveTo>
                <a:cubicBezTo>
                  <a:pt x="499441" y="2057478"/>
                  <a:pt x="998883" y="2114628"/>
                  <a:pt x="1252331" y="1980450"/>
                </a:cubicBezTo>
                <a:cubicBezTo>
                  <a:pt x="1505779" y="1846272"/>
                  <a:pt x="1419639" y="1498401"/>
                  <a:pt x="1520687" y="1195258"/>
                </a:cubicBezTo>
                <a:cubicBezTo>
                  <a:pt x="1621735" y="892115"/>
                  <a:pt x="1512405" y="332211"/>
                  <a:pt x="1858618" y="161589"/>
                </a:cubicBezTo>
                <a:cubicBezTo>
                  <a:pt x="2204831" y="-9033"/>
                  <a:pt x="3276601" y="-98485"/>
                  <a:pt x="3597966" y="171528"/>
                </a:cubicBezTo>
                <a:cubicBezTo>
                  <a:pt x="3919331" y="441541"/>
                  <a:pt x="3607905" y="1438767"/>
                  <a:pt x="3786809" y="1781667"/>
                </a:cubicBezTo>
                <a:cubicBezTo>
                  <a:pt x="3965713" y="2124567"/>
                  <a:pt x="4187688" y="2152728"/>
                  <a:pt x="4671392" y="2228928"/>
                </a:cubicBezTo>
                <a:cubicBezTo>
                  <a:pt x="5155096" y="2305128"/>
                  <a:pt x="5922065" y="2271997"/>
                  <a:pt x="6689035" y="2238867"/>
                </a:cubicBezTo>
              </a:path>
            </a:pathLst>
          </a:cu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5" name="Snagit_SNG842">
            <a:extLst>
              <a:ext uri="{FF2B5EF4-FFF2-40B4-BE49-F238E27FC236}">
                <a16:creationId xmlns:a16="http://schemas.microsoft.com/office/drawing/2014/main" id="{DE75BDAB-26F8-4BFC-8FA1-4E19E70EA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84" y="2082197"/>
            <a:ext cx="1590756" cy="9522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9D6B14-32A1-4B71-9960-267418B26028}"/>
              </a:ext>
            </a:extLst>
          </p:cNvPr>
          <p:cNvSpPr/>
          <p:nvPr/>
        </p:nvSpPr>
        <p:spPr>
          <a:xfrm>
            <a:off x="5888978" y="917675"/>
            <a:ext cx="3164648" cy="76944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0DB41D-FF04-4D40-9472-715D87758E8F}"/>
              </a:ext>
            </a:extLst>
          </p:cNvPr>
          <p:cNvSpPr/>
          <p:nvPr/>
        </p:nvSpPr>
        <p:spPr>
          <a:xfrm>
            <a:off x="979721" y="916728"/>
            <a:ext cx="3728906" cy="76944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Development</a:t>
            </a:r>
          </a:p>
        </p:txBody>
      </p:sp>
      <p:pic>
        <p:nvPicPr>
          <p:cNvPr id="18" name="Picture 2" descr="MdP | Management, Consulting &amp;amp; Training | waardemanagement - jullie  uitdagingen">
            <a:extLst>
              <a:ext uri="{FF2B5EF4-FFF2-40B4-BE49-F238E27FC236}">
                <a16:creationId xmlns:a16="http://schemas.microsoft.com/office/drawing/2014/main" id="{296F5FB5-8301-4E2D-BC56-791C1C4FB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4" b="19111"/>
          <a:stretch/>
        </p:blipFill>
        <p:spPr bwMode="auto">
          <a:xfrm flipH="1">
            <a:off x="7298724" y="120940"/>
            <a:ext cx="1359242" cy="9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0BC9AA-DDA1-4F6A-8C53-A3B1E0A86164}"/>
              </a:ext>
            </a:extLst>
          </p:cNvPr>
          <p:cNvGrpSpPr/>
          <p:nvPr/>
        </p:nvGrpSpPr>
        <p:grpSpPr>
          <a:xfrm>
            <a:off x="125499" y="3137429"/>
            <a:ext cx="2075795" cy="1802053"/>
            <a:chOff x="112662" y="1482949"/>
            <a:chExt cx="3779945" cy="3468586"/>
          </a:xfrm>
        </p:grpSpPr>
        <p:pic>
          <p:nvPicPr>
            <p:cNvPr id="19" name="Picture 2" descr="Part 1: How to Make Enterprise Architecture Strategic – Architecture &amp;amp;  Governance Magazine">
              <a:extLst>
                <a:ext uri="{FF2B5EF4-FFF2-40B4-BE49-F238E27FC236}">
                  <a16:creationId xmlns:a16="http://schemas.microsoft.com/office/drawing/2014/main" id="{4F70B6C0-49A6-45AC-8CA8-37BF2FDFD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33" y="1482949"/>
              <a:ext cx="1426823" cy="801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Site Logo">
              <a:extLst>
                <a:ext uri="{FF2B5EF4-FFF2-40B4-BE49-F238E27FC236}">
                  <a16:creationId xmlns:a16="http://schemas.microsoft.com/office/drawing/2014/main" id="{487A10FF-F202-4D3D-A3A6-5EB5A3926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" r="84624"/>
            <a:stretch/>
          </p:blipFill>
          <p:spPr bwMode="auto">
            <a:xfrm>
              <a:off x="1005707" y="1958425"/>
              <a:ext cx="1056488" cy="126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Arm Development Studio or MDK? Which to choose? - Tools, Software and IDEs  blog - Arm Community blogs - Arm Community">
              <a:extLst>
                <a:ext uri="{FF2B5EF4-FFF2-40B4-BE49-F238E27FC236}">
                  <a16:creationId xmlns:a16="http://schemas.microsoft.com/office/drawing/2014/main" id="{8E816F73-8C61-4134-B0B1-754812D6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0946" y="2805544"/>
              <a:ext cx="1831661" cy="103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De Werkplaats | Adri-lassen-en-montage.nl">
              <a:extLst>
                <a:ext uri="{FF2B5EF4-FFF2-40B4-BE49-F238E27FC236}">
                  <a16:creationId xmlns:a16="http://schemas.microsoft.com/office/drawing/2014/main" id="{BD105DF7-1CA3-4CE4-B183-086461A99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62" y="3109689"/>
              <a:ext cx="1524730" cy="101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Polteq, specialist in software testing">
              <a:extLst>
                <a:ext uri="{FF2B5EF4-FFF2-40B4-BE49-F238E27FC236}">
                  <a16:creationId xmlns:a16="http://schemas.microsoft.com/office/drawing/2014/main" id="{78D981E0-EE88-4A34-B60E-CA122E3E1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387" y="1537868"/>
              <a:ext cx="1483181" cy="8899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The Pros and Cons of Using Automation in Software Testing">
              <a:extLst>
                <a:ext uri="{FF2B5EF4-FFF2-40B4-BE49-F238E27FC236}">
                  <a16:creationId xmlns:a16="http://schemas.microsoft.com/office/drawing/2014/main" id="{9325F279-499C-440B-9DB0-A3830741B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699" y="3935048"/>
              <a:ext cx="1524730" cy="1016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87855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Architect en CTO AMIS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TechTalks 101 - DevOps</a:t>
            </a:r>
            <a:endParaRPr lang="nl-NL" noProof="0"/>
          </a:p>
        </p:txBody>
      </p:sp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9704" y="1125895"/>
            <a:ext cx="2624856" cy="2369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705CD-32F5-4458-A0B3-EA655B9B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</a:t>
            </a:fld>
            <a:endParaRPr lang="nl-NL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D4D8BE-AA8A-4F29-8E8E-DA2A7ADEF6FE}"/>
              </a:ext>
            </a:extLst>
          </p:cNvPr>
          <p:cNvSpPr/>
          <p:nvPr/>
        </p:nvSpPr>
        <p:spPr>
          <a:xfrm>
            <a:off x="-296562" y="4559641"/>
            <a:ext cx="1433384" cy="21830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84006B-94D4-497C-BA04-60D7AA99CF42}"/>
              </a:ext>
            </a:extLst>
          </p:cNvPr>
          <p:cNvSpPr txBox="1"/>
          <p:nvPr/>
        </p:nvSpPr>
        <p:spPr>
          <a:xfrm>
            <a:off x="1372197" y="4777945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/>
              <a:t>1994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A8CE7C-1C12-421A-BF4F-03479BB7A727}"/>
              </a:ext>
            </a:extLst>
          </p:cNvPr>
          <p:cNvSpPr/>
          <p:nvPr/>
        </p:nvSpPr>
        <p:spPr>
          <a:xfrm>
            <a:off x="1458098" y="4559641"/>
            <a:ext cx="1754660" cy="218304"/>
          </a:xfrm>
          <a:prstGeom prst="rect">
            <a:avLst/>
          </a:prstGeom>
          <a:solidFill>
            <a:srgbClr val="E3212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EA4C7AE-C2FE-4097-A9C1-BF3402EE26D5}"/>
              </a:ext>
            </a:extLst>
          </p:cNvPr>
          <p:cNvSpPr/>
          <p:nvPr/>
        </p:nvSpPr>
        <p:spPr>
          <a:xfrm>
            <a:off x="1136822" y="4553000"/>
            <a:ext cx="321276" cy="23065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127AB2-1A78-4C0D-820A-73A3C5D7284D}"/>
              </a:ext>
            </a:extLst>
          </p:cNvPr>
          <p:cNvSpPr txBox="1"/>
          <p:nvPr/>
        </p:nvSpPr>
        <p:spPr>
          <a:xfrm>
            <a:off x="3005090" y="4761469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/>
              <a:t>2002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F9E97F-1A7C-40D2-9F7A-3F5F258EE383}"/>
              </a:ext>
            </a:extLst>
          </p:cNvPr>
          <p:cNvSpPr txBox="1"/>
          <p:nvPr/>
        </p:nvSpPr>
        <p:spPr>
          <a:xfrm>
            <a:off x="5156539" y="4761469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/>
              <a:t>2012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05D005-D589-4584-8A3E-AE39E8E19146}"/>
              </a:ext>
            </a:extLst>
          </p:cNvPr>
          <p:cNvSpPr txBox="1"/>
          <p:nvPr/>
        </p:nvSpPr>
        <p:spPr>
          <a:xfrm>
            <a:off x="6858941" y="4761468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/>
              <a:t>2017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84247F-3B36-4824-9091-40CBD0413F4B}"/>
              </a:ext>
            </a:extLst>
          </p:cNvPr>
          <p:cNvSpPr txBox="1"/>
          <p:nvPr/>
        </p:nvSpPr>
        <p:spPr>
          <a:xfrm>
            <a:off x="8569581" y="477382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/>
              <a:t>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9BE1F3-370F-4F41-B9DE-B4DF245F91EB}"/>
              </a:ext>
            </a:extLst>
          </p:cNvPr>
          <p:cNvSpPr txBox="1"/>
          <p:nvPr/>
        </p:nvSpPr>
        <p:spPr>
          <a:xfrm>
            <a:off x="83202" y="4227172"/>
            <a:ext cx="175466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/>
              <a:t>Technische </a:t>
            </a:r>
            <a:r>
              <a:rPr lang="en-US" sz="1000" i="1" err="1"/>
              <a:t>Natuurkunde</a:t>
            </a:r>
            <a:r>
              <a:rPr lang="en-US" sz="1000" i="1"/>
              <a:t>, Universiteit Twente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2E5376-4A39-4FD9-B159-4EE57C74FEB7}"/>
              </a:ext>
            </a:extLst>
          </p:cNvPr>
          <p:cNvSpPr txBox="1"/>
          <p:nvPr/>
        </p:nvSpPr>
        <p:spPr>
          <a:xfrm>
            <a:off x="1520727" y="4388754"/>
            <a:ext cx="17546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/>
              <a:t>Oracle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8EFB5B-2659-4510-95B7-066CBA9579B1}"/>
              </a:ext>
            </a:extLst>
          </p:cNvPr>
          <p:cNvSpPr/>
          <p:nvPr/>
        </p:nvSpPr>
        <p:spPr>
          <a:xfrm>
            <a:off x="3213340" y="4559641"/>
            <a:ext cx="5728138" cy="2183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3307BB-7304-44A4-B5AF-530E7477BA41}"/>
              </a:ext>
            </a:extLst>
          </p:cNvPr>
          <p:cNvSpPr txBox="1"/>
          <p:nvPr/>
        </p:nvSpPr>
        <p:spPr>
          <a:xfrm>
            <a:off x="3275387" y="4388754"/>
            <a:ext cx="17546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/>
              <a:t>AMIS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1FFC9CD-4385-4E14-9947-3577AA86ED52}"/>
              </a:ext>
            </a:extLst>
          </p:cNvPr>
          <p:cNvSpPr txBox="1"/>
          <p:nvPr/>
        </p:nvSpPr>
        <p:spPr>
          <a:xfrm>
            <a:off x="5156539" y="4388754"/>
            <a:ext cx="17546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/>
              <a:t>Conclusion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2EB414-E509-4EB5-99E0-7AD0496AF5F5}"/>
              </a:ext>
            </a:extLst>
          </p:cNvPr>
          <p:cNvSpPr txBox="1"/>
          <p:nvPr/>
        </p:nvSpPr>
        <p:spPr>
          <a:xfrm>
            <a:off x="6911199" y="4388754"/>
            <a:ext cx="1754660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/>
              <a:t>CAB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5466C99-A31C-4129-A27A-23321F42C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710" y="4573422"/>
            <a:ext cx="510920" cy="18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nagit_SNG844">
            <a:extLst>
              <a:ext uri="{FF2B5EF4-FFF2-40B4-BE49-F238E27FC236}">
                <a16:creationId xmlns:a16="http://schemas.microsoft.com/office/drawing/2014/main" id="{101A9DF1-F7EE-43C2-8A90-E68ACAC7B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2500" y="4615751"/>
            <a:ext cx="221534" cy="93726"/>
          </a:xfrm>
          <a:prstGeom prst="rect">
            <a:avLst/>
          </a:prstGeom>
        </p:spPr>
      </p:pic>
      <p:pic>
        <p:nvPicPr>
          <p:cNvPr id="26" name="Snagit_SNG820">
            <a:extLst>
              <a:ext uri="{FF2B5EF4-FFF2-40B4-BE49-F238E27FC236}">
                <a16:creationId xmlns:a16="http://schemas.microsoft.com/office/drawing/2014/main" id="{66CC1AF6-0B4C-4C2A-8C8B-6EDE34945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2387" y="4595118"/>
            <a:ext cx="568653" cy="132392"/>
          </a:xfrm>
          <a:prstGeom prst="rect">
            <a:avLst/>
          </a:prstGeom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895F245-8109-459A-ABF0-BE3281610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742" y="4568342"/>
            <a:ext cx="111376" cy="19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Snagit_SNG832">
            <a:extLst>
              <a:ext uri="{FF2B5EF4-FFF2-40B4-BE49-F238E27FC236}">
                <a16:creationId xmlns:a16="http://schemas.microsoft.com/office/drawing/2014/main" id="{662EF5AB-E0C7-4006-B645-217D59EC2E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436" y="4571288"/>
            <a:ext cx="197847" cy="196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3" grpId="0" animBg="1"/>
      <p:bldP spid="14" grpId="0" animBg="1"/>
      <p:bldP spid="15" grpId="0"/>
      <p:bldP spid="16" grpId="0"/>
      <p:bldP spid="17" grpId="0"/>
      <p:bldP spid="18" grpId="0"/>
      <p:bldP spid="9" grpId="0"/>
      <p:bldP spid="19" grpId="0"/>
      <p:bldP spid="20" grpId="0" animBg="1"/>
      <p:bldP spid="21" grpId="0"/>
      <p:bldP spid="22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CE60F-3E17-4E65-A415-3A1A4D162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CB13D9-B530-42E4-971A-24DFB2105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20</a:t>
            </a:fld>
            <a:endParaRPr lang="nl-NL"/>
          </a:p>
        </p:txBody>
      </p:sp>
      <p:pic>
        <p:nvPicPr>
          <p:cNvPr id="8" name="Picture 4" descr="Orange Brick Wall Clip Art at Clker.com - vector clip art online, royalty  free &amp; public domain">
            <a:extLst>
              <a:ext uri="{FF2B5EF4-FFF2-40B4-BE49-F238E27FC236}">
                <a16:creationId xmlns:a16="http://schemas.microsoft.com/office/drawing/2014/main" id="{5FF72654-2D54-4A09-B01C-25EC8118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237" y="1424679"/>
            <a:ext cx="3081210" cy="368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Make Chef Shane Lyons's Sweet and Salty Seasonin | Tasting Table">
            <a:extLst>
              <a:ext uri="{FF2B5EF4-FFF2-40B4-BE49-F238E27FC236}">
                <a16:creationId xmlns:a16="http://schemas.microsoft.com/office/drawing/2014/main" id="{98A88231-89A4-44D6-B6D3-2277801E6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283" y="3268340"/>
            <a:ext cx="1425120" cy="16238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0D01A01D-83A9-4C4D-80A5-C8EC3C41A792}"/>
              </a:ext>
            </a:extLst>
          </p:cNvPr>
          <p:cNvSpPr/>
          <p:nvPr/>
        </p:nvSpPr>
        <p:spPr>
          <a:xfrm>
            <a:off x="6202051" y="1905698"/>
            <a:ext cx="2851575" cy="1525236"/>
          </a:xfrm>
          <a:prstGeom prst="wedgeEllipseCallout">
            <a:avLst>
              <a:gd name="adj1" fmla="val -45992"/>
              <a:gd name="adj2" fmla="val 8153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err="1"/>
              <a:t>voeg</a:t>
            </a:r>
            <a:r>
              <a:rPr lang="en-US" sz="1600" i="1"/>
              <a:t> toe: </a:t>
            </a:r>
            <a:r>
              <a:rPr lang="en-US" sz="1600" err="1"/>
              <a:t>schaalbaarheid</a:t>
            </a:r>
            <a:r>
              <a:rPr lang="en-US" sz="1600"/>
              <a:t>, performance, security, </a:t>
            </a:r>
            <a:r>
              <a:rPr lang="en-US" sz="1600" err="1"/>
              <a:t>stabiliteit</a:t>
            </a:r>
            <a:r>
              <a:rPr lang="en-US" sz="1600"/>
              <a:t>, </a:t>
            </a:r>
            <a:r>
              <a:rPr lang="en-US" sz="1600" err="1"/>
              <a:t>herstelbaarheid</a:t>
            </a:r>
            <a:r>
              <a:rPr lang="en-US" sz="1600"/>
              <a:t>, monitoring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7D5EE6-CC9E-4ED0-88C1-F6C9A68959AB}"/>
              </a:ext>
            </a:extLst>
          </p:cNvPr>
          <p:cNvSpPr/>
          <p:nvPr/>
        </p:nvSpPr>
        <p:spPr>
          <a:xfrm>
            <a:off x="1508291" y="2030348"/>
            <a:ext cx="6566403" cy="2545168"/>
          </a:xfrm>
          <a:custGeom>
            <a:avLst/>
            <a:gdLst>
              <a:gd name="connsiteX0" fmla="*/ 0 w 6689035"/>
              <a:gd name="connsiteY0" fmla="*/ 2000328 h 2275342"/>
              <a:gd name="connsiteX1" fmla="*/ 1252331 w 6689035"/>
              <a:gd name="connsiteY1" fmla="*/ 1980450 h 2275342"/>
              <a:gd name="connsiteX2" fmla="*/ 1520687 w 6689035"/>
              <a:gd name="connsiteY2" fmla="*/ 1195258 h 2275342"/>
              <a:gd name="connsiteX3" fmla="*/ 1858618 w 6689035"/>
              <a:gd name="connsiteY3" fmla="*/ 161589 h 2275342"/>
              <a:gd name="connsiteX4" fmla="*/ 3597966 w 6689035"/>
              <a:gd name="connsiteY4" fmla="*/ 171528 h 2275342"/>
              <a:gd name="connsiteX5" fmla="*/ 3786809 w 6689035"/>
              <a:gd name="connsiteY5" fmla="*/ 1781667 h 2275342"/>
              <a:gd name="connsiteX6" fmla="*/ 4671392 w 6689035"/>
              <a:gd name="connsiteY6" fmla="*/ 2228928 h 2275342"/>
              <a:gd name="connsiteX7" fmla="*/ 6689035 w 6689035"/>
              <a:gd name="connsiteY7" fmla="*/ 2238867 h 227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9035" h="2275342">
                <a:moveTo>
                  <a:pt x="0" y="2000328"/>
                </a:moveTo>
                <a:cubicBezTo>
                  <a:pt x="499441" y="2057478"/>
                  <a:pt x="998883" y="2114628"/>
                  <a:pt x="1252331" y="1980450"/>
                </a:cubicBezTo>
                <a:cubicBezTo>
                  <a:pt x="1505779" y="1846272"/>
                  <a:pt x="1419639" y="1498401"/>
                  <a:pt x="1520687" y="1195258"/>
                </a:cubicBezTo>
                <a:cubicBezTo>
                  <a:pt x="1621735" y="892115"/>
                  <a:pt x="1512405" y="332211"/>
                  <a:pt x="1858618" y="161589"/>
                </a:cubicBezTo>
                <a:cubicBezTo>
                  <a:pt x="2204831" y="-9033"/>
                  <a:pt x="3276601" y="-98485"/>
                  <a:pt x="3597966" y="171528"/>
                </a:cubicBezTo>
                <a:cubicBezTo>
                  <a:pt x="3919331" y="441541"/>
                  <a:pt x="3607905" y="1438767"/>
                  <a:pt x="3786809" y="1781667"/>
                </a:cubicBezTo>
                <a:cubicBezTo>
                  <a:pt x="3965713" y="2124567"/>
                  <a:pt x="4187688" y="2152728"/>
                  <a:pt x="4671392" y="2228928"/>
                </a:cubicBezTo>
                <a:cubicBezTo>
                  <a:pt x="5155096" y="2305128"/>
                  <a:pt x="5922065" y="2271997"/>
                  <a:pt x="6689035" y="2238867"/>
                </a:cubicBezTo>
              </a:path>
            </a:pathLst>
          </a:cu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pic>
        <p:nvPicPr>
          <p:cNvPr id="15" name="Snagit_SNG842">
            <a:extLst>
              <a:ext uri="{FF2B5EF4-FFF2-40B4-BE49-F238E27FC236}">
                <a16:creationId xmlns:a16="http://schemas.microsoft.com/office/drawing/2014/main" id="{DE75BDAB-26F8-4BFC-8FA1-4E19E70EA7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5984" y="2082197"/>
            <a:ext cx="1590756" cy="95220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9D6B14-32A1-4B71-9960-267418B26028}"/>
              </a:ext>
            </a:extLst>
          </p:cNvPr>
          <p:cNvSpPr/>
          <p:nvPr/>
        </p:nvSpPr>
        <p:spPr>
          <a:xfrm>
            <a:off x="5888978" y="917675"/>
            <a:ext cx="3164648" cy="76944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60DB41D-FF04-4D40-9472-715D87758E8F}"/>
              </a:ext>
            </a:extLst>
          </p:cNvPr>
          <p:cNvSpPr/>
          <p:nvPr/>
        </p:nvSpPr>
        <p:spPr>
          <a:xfrm>
            <a:off x="979721" y="916728"/>
            <a:ext cx="3728906" cy="769441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Development</a:t>
            </a:r>
          </a:p>
        </p:txBody>
      </p:sp>
      <p:pic>
        <p:nvPicPr>
          <p:cNvPr id="18" name="Picture 2" descr="MdP | Management, Consulting &amp;amp; Training | waardemanagement - jullie  uitdagingen">
            <a:extLst>
              <a:ext uri="{FF2B5EF4-FFF2-40B4-BE49-F238E27FC236}">
                <a16:creationId xmlns:a16="http://schemas.microsoft.com/office/drawing/2014/main" id="{296F5FB5-8301-4E2D-BC56-791C1C4FBD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4" b="19111"/>
          <a:stretch/>
        </p:blipFill>
        <p:spPr bwMode="auto">
          <a:xfrm flipH="1">
            <a:off x="7298724" y="120940"/>
            <a:ext cx="1359242" cy="960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40BC9AA-DDA1-4F6A-8C53-A3B1E0A86164}"/>
              </a:ext>
            </a:extLst>
          </p:cNvPr>
          <p:cNvGrpSpPr/>
          <p:nvPr/>
        </p:nvGrpSpPr>
        <p:grpSpPr>
          <a:xfrm>
            <a:off x="125499" y="3137429"/>
            <a:ext cx="2075795" cy="1802053"/>
            <a:chOff x="112662" y="1482949"/>
            <a:chExt cx="3779945" cy="3468586"/>
          </a:xfrm>
        </p:grpSpPr>
        <p:pic>
          <p:nvPicPr>
            <p:cNvPr id="19" name="Picture 2" descr="Part 1: How to Make Enterprise Architecture Strategic – Architecture &amp;amp;  Governance Magazine">
              <a:extLst>
                <a:ext uri="{FF2B5EF4-FFF2-40B4-BE49-F238E27FC236}">
                  <a16:creationId xmlns:a16="http://schemas.microsoft.com/office/drawing/2014/main" id="{4F70B6C0-49A6-45AC-8CA8-37BF2FDFD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233" y="1482949"/>
              <a:ext cx="1426823" cy="801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2" descr="Site Logo">
              <a:extLst>
                <a:ext uri="{FF2B5EF4-FFF2-40B4-BE49-F238E27FC236}">
                  <a16:creationId xmlns:a16="http://schemas.microsoft.com/office/drawing/2014/main" id="{487A10FF-F202-4D3D-A3A6-5EB5A392692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74" r="84624"/>
            <a:stretch/>
          </p:blipFill>
          <p:spPr bwMode="auto">
            <a:xfrm>
              <a:off x="1005707" y="1958425"/>
              <a:ext cx="1056488" cy="12609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Arm Development Studio or MDK? Which to choose? - Tools, Software and IDEs  blog - Arm Community blogs - Arm Community">
              <a:extLst>
                <a:ext uri="{FF2B5EF4-FFF2-40B4-BE49-F238E27FC236}">
                  <a16:creationId xmlns:a16="http://schemas.microsoft.com/office/drawing/2014/main" id="{8E816F73-8C61-4134-B0B1-754812D62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0946" y="2805544"/>
              <a:ext cx="1831661" cy="10303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De Werkplaats | Adri-lassen-en-montage.nl">
              <a:extLst>
                <a:ext uri="{FF2B5EF4-FFF2-40B4-BE49-F238E27FC236}">
                  <a16:creationId xmlns:a16="http://schemas.microsoft.com/office/drawing/2014/main" id="{BD105DF7-1CA3-4CE4-B183-086461A99A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662" y="3109689"/>
              <a:ext cx="1524730" cy="10169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Polteq, specialist in software testing">
              <a:extLst>
                <a:ext uri="{FF2B5EF4-FFF2-40B4-BE49-F238E27FC236}">
                  <a16:creationId xmlns:a16="http://schemas.microsoft.com/office/drawing/2014/main" id="{78D981E0-EE88-4A34-B60E-CA122E3E1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8387" y="1537868"/>
              <a:ext cx="1483181" cy="889908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The Pros and Cons of Using Automation in Software Testing">
              <a:extLst>
                <a:ext uri="{FF2B5EF4-FFF2-40B4-BE49-F238E27FC236}">
                  <a16:creationId xmlns:a16="http://schemas.microsoft.com/office/drawing/2014/main" id="{9325F279-499C-440B-9DB0-A3830741B9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6699" y="3935048"/>
              <a:ext cx="1524730" cy="1016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id="{16B0C45A-7DE1-4E55-A586-519814A81D76}"/>
              </a:ext>
            </a:extLst>
          </p:cNvPr>
          <p:cNvSpPr/>
          <p:nvPr/>
        </p:nvSpPr>
        <p:spPr>
          <a:xfrm>
            <a:off x="144381" y="57889"/>
            <a:ext cx="4823619" cy="1593279"/>
          </a:xfrm>
          <a:prstGeom prst="wedgeRoundRectCallout">
            <a:avLst>
              <a:gd name="adj1" fmla="val 39658"/>
              <a:gd name="adj2" fmla="val 74774"/>
              <a:gd name="adj3" fmla="val 1666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Infrequent (per </a:t>
            </a:r>
            <a:r>
              <a:rPr lang="en-US" err="1"/>
              <a:t>kwartaal</a:t>
            </a:r>
            <a:r>
              <a:rPr lang="en-US"/>
              <a:t>, per half </a:t>
            </a:r>
            <a:r>
              <a:rPr lang="en-US" err="1"/>
              <a:t>jaar</a:t>
            </a:r>
            <a:r>
              <a:rPr lang="en-US"/>
              <a:t> of </a:t>
            </a:r>
            <a:r>
              <a:rPr lang="en-US" err="1"/>
              <a:t>nog</a:t>
            </a:r>
            <a:r>
              <a:rPr lang="en-US"/>
              <a:t> minder)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Grote </a:t>
            </a:r>
            <a:r>
              <a:rPr lang="en-US" err="1"/>
              <a:t>en</a:t>
            </a:r>
            <a:r>
              <a:rPr lang="en-US"/>
              <a:t> vooral </a:t>
            </a:r>
            <a:r>
              <a:rPr lang="en-US" err="1"/>
              <a:t>handmatige</a:t>
            </a:r>
            <a:r>
              <a:rPr lang="en-US"/>
              <a:t> inspanning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Weinig</a:t>
            </a:r>
            <a:r>
              <a:rPr lang="en-US"/>
              <a:t> aandacht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beheerconsequenties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Geen</a:t>
            </a:r>
            <a:r>
              <a:rPr lang="en-US"/>
              <a:t> </a:t>
            </a:r>
            <a:r>
              <a:rPr lang="en-US" err="1"/>
              <a:t>duidelijke</a:t>
            </a:r>
            <a:r>
              <a:rPr lang="en-US"/>
              <a:t> intake-criteria </a:t>
            </a:r>
            <a:r>
              <a:rPr lang="en-US" err="1"/>
              <a:t>voor</a:t>
            </a:r>
            <a:r>
              <a:rPr lang="en-US"/>
              <a:t> productie/</a:t>
            </a:r>
            <a:r>
              <a:rPr lang="en-US" err="1"/>
              <a:t>beheer</a:t>
            </a:r>
            <a:br>
              <a:rPr lang="en-US"/>
            </a:br>
            <a:r>
              <a:rPr lang="en-US"/>
              <a:t>(</a:t>
            </a:r>
            <a:r>
              <a:rPr lang="en-US" err="1"/>
              <a:t>alleen</a:t>
            </a:r>
            <a:r>
              <a:rPr lang="en-US"/>
              <a:t> </a:t>
            </a:r>
            <a:r>
              <a:rPr lang="en-US" i="1" err="1"/>
              <a:t>functionele</a:t>
            </a:r>
            <a:r>
              <a:rPr lang="en-US"/>
              <a:t> </a:t>
            </a:r>
            <a:r>
              <a:rPr lang="en-US" err="1"/>
              <a:t>acceptatietest</a:t>
            </a:r>
            <a:r>
              <a:rPr lang="en-US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Applicatie-oplevering</a:t>
            </a:r>
            <a:r>
              <a:rPr lang="en-US"/>
              <a:t> los van Platform &amp; Infra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err="1"/>
              <a:t>Weinig</a:t>
            </a:r>
            <a:r>
              <a:rPr lang="en-US"/>
              <a:t> aandacht </a:t>
            </a:r>
            <a:r>
              <a:rPr lang="en-US" err="1"/>
              <a:t>voor</a:t>
            </a:r>
            <a:r>
              <a:rPr lang="en-US"/>
              <a:t> non-</a:t>
            </a:r>
            <a:r>
              <a:rPr lang="en-US" err="1"/>
              <a:t>functionele</a:t>
            </a:r>
            <a:r>
              <a:rPr lang="en-US"/>
              <a:t> criteria</a:t>
            </a:r>
          </a:p>
        </p:txBody>
      </p:sp>
      <p:pic>
        <p:nvPicPr>
          <p:cNvPr id="2052" name="Picture 4" descr="Vacatures developer - Openpeople">
            <a:extLst>
              <a:ext uri="{FF2B5EF4-FFF2-40B4-BE49-F238E27FC236}">
                <a16:creationId xmlns:a16="http://schemas.microsoft.com/office/drawing/2014/main" id="{114F6D31-997F-41D9-BE21-9FDDB4D3F2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2890" y="675502"/>
            <a:ext cx="1338026" cy="1230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70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Chevron 5">
            <a:extLst>
              <a:ext uri="{FF2B5EF4-FFF2-40B4-BE49-F238E27FC236}">
                <a16:creationId xmlns:a16="http://schemas.microsoft.com/office/drawing/2014/main" id="{41DE8D67-E815-4CBA-8CC9-D98B81C81091}"/>
              </a:ext>
            </a:extLst>
          </p:cNvPr>
          <p:cNvSpPr/>
          <p:nvPr/>
        </p:nvSpPr>
        <p:spPr>
          <a:xfrm>
            <a:off x="41187" y="1837036"/>
            <a:ext cx="9045146" cy="278010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Picture 2" descr="Part 1: How to Make Enterprise Architecture Strategic – Architecture &amp;amp;  Governance Magazine">
            <a:extLst>
              <a:ext uri="{FF2B5EF4-FFF2-40B4-BE49-F238E27FC236}">
                <a16:creationId xmlns:a16="http://schemas.microsoft.com/office/drawing/2014/main" id="{1ABB4267-BAE1-4E69-987B-45622FDF6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499" y="1940026"/>
            <a:ext cx="1236225" cy="69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62184-AD75-4A14-9E79-CBF90F1C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gebeurd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B002C-AAE5-469F-8784-DE8742F1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70C3B-C5CC-49AC-B43A-4582E1DF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21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9BB41-869D-4BC3-8FEB-8CCCC7AA71FC}"/>
              </a:ext>
            </a:extLst>
          </p:cNvPr>
          <p:cNvSpPr txBox="1"/>
          <p:nvPr/>
        </p:nvSpPr>
        <p:spPr>
          <a:xfrm>
            <a:off x="41187" y="4652393"/>
            <a:ext cx="3718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2000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402B7-8DAF-4F66-B390-E245057FCE18}"/>
              </a:ext>
            </a:extLst>
          </p:cNvPr>
          <p:cNvSpPr txBox="1"/>
          <p:nvPr/>
        </p:nvSpPr>
        <p:spPr>
          <a:xfrm>
            <a:off x="7464972" y="4652393"/>
            <a:ext cx="3718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DF13C-672A-42DB-BFBF-D2F66D9EA9D5}"/>
              </a:ext>
            </a:extLst>
          </p:cNvPr>
          <p:cNvSpPr txBox="1"/>
          <p:nvPr/>
        </p:nvSpPr>
        <p:spPr>
          <a:xfrm>
            <a:off x="3753079" y="4652393"/>
            <a:ext cx="3718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2010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6D07348-9CFE-4DD0-9771-C0BEEED0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19" y="2276137"/>
            <a:ext cx="801867" cy="80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gile Methodology: Why it is a Perfect fit for Mobile App ...">
            <a:extLst>
              <a:ext uri="{FF2B5EF4-FFF2-40B4-BE49-F238E27FC236}">
                <a16:creationId xmlns:a16="http://schemas.microsoft.com/office/drawing/2014/main" id="{19DD1768-9FC6-4615-9864-F2989598C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7" t="10793" r="23245" b="972"/>
          <a:stretch/>
        </p:blipFill>
        <p:spPr bwMode="auto">
          <a:xfrm>
            <a:off x="678765" y="1956473"/>
            <a:ext cx="1431946" cy="1249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ontainers create value - Synrgize! || Van Cloud Strategie Tot Realisatie">
            <a:extLst>
              <a:ext uri="{FF2B5EF4-FFF2-40B4-BE49-F238E27FC236}">
                <a16:creationId xmlns:a16="http://schemas.microsoft.com/office/drawing/2014/main" id="{85AFD65A-FB7A-438D-BD62-CE1CAE36C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2" r="26680" b="37730"/>
          <a:stretch/>
        </p:blipFill>
        <p:spPr bwMode="auto">
          <a:xfrm>
            <a:off x="5127038" y="3369811"/>
            <a:ext cx="1411298" cy="136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24AF08B8-8BAB-4AFF-A44F-2FDE245D3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592" y="3858213"/>
            <a:ext cx="1472638" cy="558587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21CF540-779E-455F-9332-315B743B22F2}"/>
              </a:ext>
            </a:extLst>
          </p:cNvPr>
          <p:cNvSpPr/>
          <p:nvPr/>
        </p:nvSpPr>
        <p:spPr>
          <a:xfrm>
            <a:off x="125915" y="3275932"/>
            <a:ext cx="574338" cy="375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CI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4EEA32B-EF95-4C39-B5E2-A7008D090172}"/>
              </a:ext>
            </a:extLst>
          </p:cNvPr>
          <p:cNvSpPr/>
          <p:nvPr/>
        </p:nvSpPr>
        <p:spPr>
          <a:xfrm>
            <a:off x="3591580" y="1786981"/>
            <a:ext cx="782908" cy="37511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CD</a:t>
            </a:r>
          </a:p>
        </p:txBody>
      </p:sp>
      <p:pic>
        <p:nvPicPr>
          <p:cNvPr id="14342" name="Picture 6">
            <a:extLst>
              <a:ext uri="{FF2B5EF4-FFF2-40B4-BE49-F238E27FC236}">
                <a16:creationId xmlns:a16="http://schemas.microsoft.com/office/drawing/2014/main" id="{E1391325-DC1F-4D79-B498-6693BC44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69" y="3945545"/>
            <a:ext cx="1919128" cy="63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oraine keien bont 10-30 cm | tegelhandelboer.nl">
            <a:extLst>
              <a:ext uri="{FF2B5EF4-FFF2-40B4-BE49-F238E27FC236}">
                <a16:creationId xmlns:a16="http://schemas.microsoft.com/office/drawing/2014/main" id="{44AACC14-58EF-46D6-893A-DEBF5A651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570" y="1912754"/>
            <a:ext cx="1705161" cy="12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546D1223-02F3-42BB-B860-64C364FAEC24}"/>
              </a:ext>
            </a:extLst>
          </p:cNvPr>
          <p:cNvSpPr/>
          <p:nvPr/>
        </p:nvSpPr>
        <p:spPr>
          <a:xfrm>
            <a:off x="2635747" y="3138181"/>
            <a:ext cx="1374368" cy="601138"/>
          </a:xfrm>
          <a:prstGeom prst="horizontalScroll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DevOps</a:t>
            </a:r>
          </a:p>
        </p:txBody>
      </p:sp>
      <p:pic>
        <p:nvPicPr>
          <p:cNvPr id="21" name="Snagit_SNG849">
            <a:extLst>
              <a:ext uri="{FF2B5EF4-FFF2-40B4-BE49-F238E27FC236}">
                <a16:creationId xmlns:a16="http://schemas.microsoft.com/office/drawing/2014/main" id="{178473ED-40DB-45A3-A001-38C6835362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99541" y="3151697"/>
            <a:ext cx="1913452" cy="1143813"/>
          </a:xfrm>
          <a:prstGeom prst="rect">
            <a:avLst/>
          </a:prstGeom>
        </p:spPr>
      </p:pic>
      <p:pic>
        <p:nvPicPr>
          <p:cNvPr id="14344" name="Picture 8" descr="Kubernetes 1.11 Released with CoreDNS and IPVS Load Balancing">
            <a:extLst>
              <a:ext uri="{FF2B5EF4-FFF2-40B4-BE49-F238E27FC236}">
                <a16:creationId xmlns:a16="http://schemas.microsoft.com/office/drawing/2014/main" id="{AC633B98-CFCE-40D6-905F-4E579101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065" y="3038982"/>
            <a:ext cx="569598" cy="42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nagit_SNG831">
            <a:extLst>
              <a:ext uri="{FF2B5EF4-FFF2-40B4-BE49-F238E27FC236}">
                <a16:creationId xmlns:a16="http://schemas.microsoft.com/office/drawing/2014/main" id="{785D34F0-90EB-498D-8373-42A8A8D4C9B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6259" y="3212512"/>
            <a:ext cx="507999" cy="361429"/>
          </a:xfrm>
          <a:prstGeom prst="rect">
            <a:avLst/>
          </a:prstGeom>
        </p:spPr>
      </p:pic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61620BD8-57A3-44C0-8597-E3951F447E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09538" y="1248030"/>
            <a:ext cx="1946099" cy="1946099"/>
          </a:xfrm>
          <a:prstGeom prst="rect">
            <a:avLst/>
          </a:prstGeom>
        </p:spPr>
      </p:pic>
      <p:pic>
        <p:nvPicPr>
          <p:cNvPr id="14346" name="Picture 10" descr="Scaled Agile Framework">
            <a:extLst>
              <a:ext uri="{FF2B5EF4-FFF2-40B4-BE49-F238E27FC236}">
                <a16:creationId xmlns:a16="http://schemas.microsoft.com/office/drawing/2014/main" id="{39FA65AB-14D4-496C-B758-7C871AF40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85"/>
          <a:stretch/>
        </p:blipFill>
        <p:spPr bwMode="auto">
          <a:xfrm>
            <a:off x="4488099" y="2821096"/>
            <a:ext cx="896819" cy="21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From Silos to Value Streams - Adaptive Organization">
            <a:extLst>
              <a:ext uri="{FF2B5EF4-FFF2-40B4-BE49-F238E27FC236}">
                <a16:creationId xmlns:a16="http://schemas.microsoft.com/office/drawing/2014/main" id="{E91DB06F-50B0-4282-8421-97F1BF583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3"/>
          <a:stretch/>
        </p:blipFill>
        <p:spPr bwMode="auto">
          <a:xfrm>
            <a:off x="4688931" y="3056063"/>
            <a:ext cx="1145723" cy="17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4F4355-057F-4DA8-B3A5-B5DDFFC4740A}"/>
              </a:ext>
            </a:extLst>
          </p:cNvPr>
          <p:cNvSpPr txBox="1"/>
          <p:nvPr/>
        </p:nvSpPr>
        <p:spPr>
          <a:xfrm>
            <a:off x="6597820" y="3952147"/>
            <a:ext cx="292264" cy="6155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l-G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4000" dirty="0" err="1"/>
          </a:p>
        </p:txBody>
      </p:sp>
    </p:spTree>
    <p:extLst>
      <p:ext uri="{BB962C8B-B14F-4D97-AF65-F5344CB8AC3E}">
        <p14:creationId xmlns:p14="http://schemas.microsoft.com/office/powerpoint/2010/main" val="221546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5" grpId="0" animBg="1"/>
      <p:bldP spid="18" grpId="0" animBg="1"/>
      <p:bldP spid="19" grpId="0" animBg="1"/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184-AD75-4A14-9E79-CBF90F1C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gebeurd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B002C-AAE5-469F-8784-DE8742F1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70C3B-C5CC-49AC-B43A-4582E1DF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22</a:t>
            </a:fld>
            <a:endParaRPr lang="nl-NL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828247-05A9-4054-8AD4-F13193B6BD7C}"/>
              </a:ext>
            </a:extLst>
          </p:cNvPr>
          <p:cNvGrpSpPr/>
          <p:nvPr/>
        </p:nvGrpSpPr>
        <p:grpSpPr>
          <a:xfrm>
            <a:off x="59365" y="1239681"/>
            <a:ext cx="9045146" cy="3604418"/>
            <a:chOff x="59365" y="1239681"/>
            <a:chExt cx="9045146" cy="360441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54D98AA-E59D-4A9F-A038-790799CDB5FB}"/>
                </a:ext>
              </a:extLst>
            </p:cNvPr>
            <p:cNvGrpSpPr/>
            <p:nvPr/>
          </p:nvGrpSpPr>
          <p:grpSpPr>
            <a:xfrm>
              <a:off x="59365" y="1239681"/>
              <a:ext cx="9045146" cy="3604418"/>
              <a:chOff x="59365" y="1239681"/>
              <a:chExt cx="9045146" cy="360441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A6AFEC4-45A2-4CFD-B876-931530C34778}"/>
                  </a:ext>
                </a:extLst>
              </p:cNvPr>
              <p:cNvGrpSpPr/>
              <p:nvPr/>
            </p:nvGrpSpPr>
            <p:grpSpPr>
              <a:xfrm>
                <a:off x="59365" y="1778632"/>
                <a:ext cx="9045146" cy="3065467"/>
                <a:chOff x="41187" y="1786981"/>
                <a:chExt cx="9045146" cy="3065467"/>
              </a:xfrm>
            </p:grpSpPr>
            <p:sp>
              <p:nvSpPr>
                <p:cNvPr id="6" name="Arrow: Chevron 5">
                  <a:extLst>
                    <a:ext uri="{FF2B5EF4-FFF2-40B4-BE49-F238E27FC236}">
                      <a16:creationId xmlns:a16="http://schemas.microsoft.com/office/drawing/2014/main" id="{41DE8D67-E815-4CBA-8CC9-D98B81C81091}"/>
                    </a:ext>
                  </a:extLst>
                </p:cNvPr>
                <p:cNvSpPr/>
                <p:nvPr/>
              </p:nvSpPr>
              <p:spPr>
                <a:xfrm>
                  <a:off x="41187" y="1837036"/>
                  <a:ext cx="9045146" cy="2780108"/>
                </a:xfrm>
                <a:prstGeom prst="chevro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9387F1EB-94E2-4D00-87A3-9EB8087F1747}"/>
                    </a:ext>
                  </a:extLst>
                </p:cNvPr>
                <p:cNvGrpSpPr/>
                <p:nvPr/>
              </p:nvGrpSpPr>
              <p:grpSpPr>
                <a:xfrm>
                  <a:off x="41187" y="1956473"/>
                  <a:ext cx="2455010" cy="2895975"/>
                  <a:chOff x="41187" y="1956473"/>
                  <a:chExt cx="2455010" cy="2895975"/>
                </a:xfrm>
              </p:grpSpPr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E19BB41-869D-4BC3-8FEB-8CCCC7AA71FC}"/>
                      </a:ext>
                    </a:extLst>
                  </p:cNvPr>
                  <p:cNvSpPr txBox="1"/>
                  <p:nvPr/>
                </p:nvSpPr>
                <p:spPr>
                  <a:xfrm>
                    <a:off x="41187" y="4652393"/>
                    <a:ext cx="37189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300"/>
                      <a:t>2000</a:t>
                    </a:r>
                  </a:p>
                </p:txBody>
              </p:sp>
              <p:pic>
                <p:nvPicPr>
                  <p:cNvPr id="14340" name="Picture 4" descr="Agile Methodology: Why it is a Perfect fit for Mobile App ...">
                    <a:extLst>
                      <a:ext uri="{FF2B5EF4-FFF2-40B4-BE49-F238E27FC236}">
                        <a16:creationId xmlns:a16="http://schemas.microsoft.com/office/drawing/2014/main" id="{19DD1768-9FC6-4615-9864-F2989598CC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07" t="10793" r="23245" b="972"/>
                  <a:stretch/>
                </p:blipFill>
                <p:spPr bwMode="auto">
                  <a:xfrm>
                    <a:off x="678765" y="1956473"/>
                    <a:ext cx="1431946" cy="1249761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A21CF540-779E-455F-9332-315B743B22F2}"/>
                      </a:ext>
                    </a:extLst>
                  </p:cNvPr>
                  <p:cNvSpPr/>
                  <p:nvPr/>
                </p:nvSpPr>
                <p:spPr>
                  <a:xfrm>
                    <a:off x="125915" y="3275932"/>
                    <a:ext cx="574338" cy="375110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/>
                      <a:t>CI</a:t>
                    </a:r>
                  </a:p>
                </p:txBody>
              </p:sp>
              <p:pic>
                <p:nvPicPr>
                  <p:cNvPr id="14342" name="Picture 6">
                    <a:extLst>
                      <a:ext uri="{FF2B5EF4-FFF2-40B4-BE49-F238E27FC236}">
                        <a16:creationId xmlns:a16="http://schemas.microsoft.com/office/drawing/2014/main" id="{E1391325-DC1F-4D79-B498-6693BC449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7069" y="3945545"/>
                    <a:ext cx="1919128" cy="637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BA0DC96-AE2C-4AF8-835C-55A89B909D80}"/>
                    </a:ext>
                  </a:extLst>
                </p:cNvPr>
                <p:cNvGrpSpPr/>
                <p:nvPr/>
              </p:nvGrpSpPr>
              <p:grpSpPr>
                <a:xfrm>
                  <a:off x="2635747" y="1786981"/>
                  <a:ext cx="2022483" cy="3065467"/>
                  <a:chOff x="2635747" y="1786981"/>
                  <a:chExt cx="2022483" cy="3065467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EA3DF13C-672A-42DB-BFBF-D2F66D9EA9D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3079" y="4652393"/>
                    <a:ext cx="37189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300"/>
                      <a:t>2010</a:t>
                    </a:r>
                  </a:p>
                </p:txBody>
              </p:sp>
              <p:pic>
                <p:nvPicPr>
                  <p:cNvPr id="14338" name="Picture 2">
                    <a:extLst>
                      <a:ext uri="{FF2B5EF4-FFF2-40B4-BE49-F238E27FC236}">
                        <a16:creationId xmlns:a16="http://schemas.microsoft.com/office/drawing/2014/main" id="{56D07348-9CFE-4DD0-9771-C0BEEED091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72019" y="2276137"/>
                    <a:ext cx="801867" cy="8018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Snagit_SNG821">
                    <a:extLst>
                      <a:ext uri="{FF2B5EF4-FFF2-40B4-BE49-F238E27FC236}">
                        <a16:creationId xmlns:a16="http://schemas.microsoft.com/office/drawing/2014/main" id="{24AF08B8-8BAB-4AFF-A44F-2FDE245D35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185592" y="3858213"/>
                    <a:ext cx="1472638" cy="558587"/>
                  </a:xfrm>
                  <a:prstGeom prst="rect">
                    <a:avLst/>
                  </a:prstGeom>
                </p:spPr>
              </p:pic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F4EEA32B-EF95-4C39-B5E2-A7008D090172}"/>
                      </a:ext>
                    </a:extLst>
                  </p:cNvPr>
                  <p:cNvSpPr/>
                  <p:nvPr/>
                </p:nvSpPr>
                <p:spPr>
                  <a:xfrm>
                    <a:off x="3591580" y="1786981"/>
                    <a:ext cx="782908" cy="375110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/>
                      <a:t>CD</a:t>
                    </a:r>
                  </a:p>
                </p:txBody>
              </p:sp>
              <p:sp>
                <p:nvSpPr>
                  <p:cNvPr id="19" name="Scroll: Horizontal 18">
                    <a:extLst>
                      <a:ext uri="{FF2B5EF4-FFF2-40B4-BE49-F238E27FC236}">
                        <a16:creationId xmlns:a16="http://schemas.microsoft.com/office/drawing/2014/main" id="{546D1223-02F3-42BB-B860-64C364FAEC24}"/>
                      </a:ext>
                    </a:extLst>
                  </p:cNvPr>
                  <p:cNvSpPr/>
                  <p:nvPr/>
                </p:nvSpPr>
                <p:spPr>
                  <a:xfrm>
                    <a:off x="2635747" y="3138181"/>
                    <a:ext cx="1374368" cy="601138"/>
                  </a:xfrm>
                  <a:prstGeom prst="horizontalScroll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/>
                      <a:t>DevOps</a:t>
                    </a: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6CC58FA-E367-4EB3-907E-BF2B084A0FFD}"/>
                  </a:ext>
                </a:extLst>
              </p:cNvPr>
              <p:cNvGrpSpPr/>
              <p:nvPr/>
            </p:nvGrpSpPr>
            <p:grpSpPr>
              <a:xfrm>
                <a:off x="4327716" y="1239681"/>
                <a:ext cx="4590125" cy="3604418"/>
                <a:chOff x="4327716" y="1239681"/>
                <a:chExt cx="4590125" cy="3604418"/>
              </a:xfrm>
            </p:grpSpPr>
            <p:pic>
              <p:nvPicPr>
                <p:cNvPr id="32" name="Picture 2" descr="Part 1: How to Make Enterprise Architecture Strategic – Architecture &amp;amp;  Governance Magazine">
                  <a:extLst>
                    <a:ext uri="{FF2B5EF4-FFF2-40B4-BE49-F238E27FC236}">
                      <a16:creationId xmlns:a16="http://schemas.microsoft.com/office/drawing/2014/main" id="{F39A0651-D156-4592-9926-76F37D03F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6499" y="1940026"/>
                  <a:ext cx="1236225" cy="6946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2CE3ADE-CBFC-48F1-BB76-D96DB735B50D}"/>
                    </a:ext>
                  </a:extLst>
                </p:cNvPr>
                <p:cNvGrpSpPr/>
                <p:nvPr/>
              </p:nvGrpSpPr>
              <p:grpSpPr>
                <a:xfrm>
                  <a:off x="4327716" y="1239681"/>
                  <a:ext cx="4590125" cy="3604418"/>
                  <a:chOff x="4309538" y="1248030"/>
                  <a:chExt cx="4590125" cy="3604418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CE18F351-ACCB-4C9D-BA7E-674E865AB776}"/>
                      </a:ext>
                    </a:extLst>
                  </p:cNvPr>
                  <p:cNvGrpSpPr/>
                  <p:nvPr/>
                </p:nvGrpSpPr>
                <p:grpSpPr>
                  <a:xfrm>
                    <a:off x="5127038" y="1912754"/>
                    <a:ext cx="3772625" cy="2939694"/>
                    <a:chOff x="5127038" y="1912754"/>
                    <a:chExt cx="3772625" cy="2939694"/>
                  </a:xfrm>
                </p:grpSpPr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BDE402B7-8DAF-4F66-B390-E245057FCE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4972" y="4652393"/>
                      <a:ext cx="371897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r>
                        <a:rPr lang="en-US" sz="1300"/>
                        <a:t>2020</a:t>
                      </a:r>
                    </a:p>
                  </p:txBody>
                </p:sp>
                <p:pic>
                  <p:nvPicPr>
                    <p:cNvPr id="12" name="Picture 6" descr="Containers create value - Synrgize! || Van Cloud Strategie Tot Realisatie">
                      <a:extLst>
                        <a:ext uri="{FF2B5EF4-FFF2-40B4-BE49-F238E27FC236}">
                          <a16:creationId xmlns:a16="http://schemas.microsoft.com/office/drawing/2014/main" id="{85AFD65A-FB7A-438D-BD62-CE1CAE36C4D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962" r="26680" b="37730"/>
                    <a:stretch/>
                  </p:blipFill>
                  <p:spPr bwMode="auto">
                    <a:xfrm>
                      <a:off x="5127038" y="3369811"/>
                      <a:ext cx="1411298" cy="136102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" name="Snagit_SNG849">
                      <a:extLst>
                        <a:ext uri="{FF2B5EF4-FFF2-40B4-BE49-F238E27FC236}">
                          <a16:creationId xmlns:a16="http://schemas.microsoft.com/office/drawing/2014/main" id="{178473ED-40DB-45A3-A001-38C68353623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799541" y="3151697"/>
                      <a:ext cx="1913452" cy="114381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344" name="Picture 8" descr="Kubernetes 1.11 Released with CoreDNS and IPVS Load Balancing">
                      <a:extLst>
                        <a:ext uri="{FF2B5EF4-FFF2-40B4-BE49-F238E27FC236}">
                          <a16:creationId xmlns:a16="http://schemas.microsoft.com/office/drawing/2014/main" id="{AC633B98-CFCE-40D6-905F-4E57910108C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330065" y="3038982"/>
                      <a:ext cx="569598" cy="4271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" name="Snagit_SNG831">
                      <a:extLst>
                        <a:ext uri="{FF2B5EF4-FFF2-40B4-BE49-F238E27FC236}">
                          <a16:creationId xmlns:a16="http://schemas.microsoft.com/office/drawing/2014/main" id="{785D34F0-90EB-498D-8373-42A8A8D4C9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6186259" y="3212512"/>
                      <a:ext cx="507999" cy="3614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4" descr="Moraine keien bont 10-30 cm | tegelhandelboer.nl">
                      <a:extLst>
                        <a:ext uri="{FF2B5EF4-FFF2-40B4-BE49-F238E27FC236}">
                          <a16:creationId xmlns:a16="http://schemas.microsoft.com/office/drawing/2014/main" id="{44AACC14-58EF-46D6-893A-DEBF5A6513B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820570" y="1912754"/>
                      <a:ext cx="1705161" cy="12260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7" name="Graphic 16" descr="Cloud with solid fill">
                    <a:extLst>
                      <a:ext uri="{FF2B5EF4-FFF2-40B4-BE49-F238E27FC236}">
                        <a16:creationId xmlns:a16="http://schemas.microsoft.com/office/drawing/2014/main" id="{61620BD8-57A3-44C0-8597-E3951F447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09538" y="1248030"/>
                    <a:ext cx="1946099" cy="1946099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38" name="Picture 10" descr="Scaled Agile Framework">
              <a:extLst>
                <a:ext uri="{FF2B5EF4-FFF2-40B4-BE49-F238E27FC236}">
                  <a16:creationId xmlns:a16="http://schemas.microsoft.com/office/drawing/2014/main" id="{F2762FE4-3509-444A-B20F-2A873E0BC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385"/>
            <a:stretch/>
          </p:blipFill>
          <p:spPr bwMode="auto">
            <a:xfrm>
              <a:off x="4488099" y="2821096"/>
              <a:ext cx="896819" cy="216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From Silos to Value Streams - Adaptive Organization">
              <a:extLst>
                <a:ext uri="{FF2B5EF4-FFF2-40B4-BE49-F238E27FC236}">
                  <a16:creationId xmlns:a16="http://schemas.microsoft.com/office/drawing/2014/main" id="{E7DABCCE-E36F-43D4-9A59-BE470D98D7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923"/>
            <a:stretch/>
          </p:blipFill>
          <p:spPr bwMode="auto">
            <a:xfrm>
              <a:off x="4688931" y="3056063"/>
              <a:ext cx="1145723" cy="178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EA81BF69-714D-4EED-AB08-48C1B07311E6}"/>
              </a:ext>
            </a:extLst>
          </p:cNvPr>
          <p:cNvSpPr txBox="1"/>
          <p:nvPr/>
        </p:nvSpPr>
        <p:spPr>
          <a:xfrm>
            <a:off x="6597820" y="3952147"/>
            <a:ext cx="292264" cy="6155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l-G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4000" dirty="0" err="1"/>
          </a:p>
        </p:txBody>
      </p:sp>
    </p:spTree>
    <p:extLst>
      <p:ext uri="{BB962C8B-B14F-4D97-AF65-F5344CB8AC3E}">
        <p14:creationId xmlns:p14="http://schemas.microsoft.com/office/powerpoint/2010/main" val="2679978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62184-AD75-4A14-9E79-CBF90F1C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gebeurd</a:t>
            </a:r>
            <a:r>
              <a:rPr lang="en-US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B002C-AAE5-469F-8784-DE8742F1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470C3B-C5CC-49AC-B43A-4582E1DFA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23</a:t>
            </a:fld>
            <a:endParaRPr lang="nl-NL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6828247-05A9-4054-8AD4-F13193B6BD7C}"/>
              </a:ext>
            </a:extLst>
          </p:cNvPr>
          <p:cNvGrpSpPr/>
          <p:nvPr/>
        </p:nvGrpSpPr>
        <p:grpSpPr>
          <a:xfrm>
            <a:off x="-125579" y="-52062"/>
            <a:ext cx="17826726" cy="7830991"/>
            <a:chOff x="59365" y="1239681"/>
            <a:chExt cx="9045146" cy="3604418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54D98AA-E59D-4A9F-A038-790799CDB5FB}"/>
                </a:ext>
              </a:extLst>
            </p:cNvPr>
            <p:cNvGrpSpPr/>
            <p:nvPr/>
          </p:nvGrpSpPr>
          <p:grpSpPr>
            <a:xfrm>
              <a:off x="59365" y="1239681"/>
              <a:ext cx="9045146" cy="3604418"/>
              <a:chOff x="59365" y="1239681"/>
              <a:chExt cx="9045146" cy="3604418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8A6AFEC4-45A2-4CFD-B876-931530C34778}"/>
                  </a:ext>
                </a:extLst>
              </p:cNvPr>
              <p:cNvGrpSpPr/>
              <p:nvPr/>
            </p:nvGrpSpPr>
            <p:grpSpPr>
              <a:xfrm>
                <a:off x="59365" y="1778632"/>
                <a:ext cx="9045146" cy="3065467"/>
                <a:chOff x="41187" y="1786981"/>
                <a:chExt cx="9045146" cy="3065467"/>
              </a:xfrm>
            </p:grpSpPr>
            <p:sp>
              <p:nvSpPr>
                <p:cNvPr id="6" name="Arrow: Chevron 5">
                  <a:extLst>
                    <a:ext uri="{FF2B5EF4-FFF2-40B4-BE49-F238E27FC236}">
                      <a16:creationId xmlns:a16="http://schemas.microsoft.com/office/drawing/2014/main" id="{41DE8D67-E815-4CBA-8CC9-D98B81C81091}"/>
                    </a:ext>
                  </a:extLst>
                </p:cNvPr>
                <p:cNvSpPr/>
                <p:nvPr/>
              </p:nvSpPr>
              <p:spPr>
                <a:xfrm>
                  <a:off x="41187" y="1837036"/>
                  <a:ext cx="9045146" cy="2780108"/>
                </a:xfrm>
                <a:prstGeom prst="chevron">
                  <a:avLst/>
                </a:prstGeom>
              </p:spPr>
              <p:style>
                <a:lnRef idx="0">
                  <a:schemeClr val="accent1"/>
                </a:lnRef>
                <a:fillRef idx="3">
                  <a:schemeClr val="accent1"/>
                </a:fillRef>
                <a:effectRef idx="3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3" name="Group 2">
                  <a:extLst>
                    <a:ext uri="{FF2B5EF4-FFF2-40B4-BE49-F238E27FC236}">
                      <a16:creationId xmlns:a16="http://schemas.microsoft.com/office/drawing/2014/main" id="{9387F1EB-94E2-4D00-87A3-9EB8087F1747}"/>
                    </a:ext>
                  </a:extLst>
                </p:cNvPr>
                <p:cNvGrpSpPr/>
                <p:nvPr/>
              </p:nvGrpSpPr>
              <p:grpSpPr>
                <a:xfrm>
                  <a:off x="41187" y="1956473"/>
                  <a:ext cx="2455010" cy="2895975"/>
                  <a:chOff x="41187" y="1956473"/>
                  <a:chExt cx="2455010" cy="2895975"/>
                </a:xfrm>
              </p:grpSpPr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5E19BB41-869D-4BC3-8FEB-8CCCC7AA71FC}"/>
                      </a:ext>
                    </a:extLst>
                  </p:cNvPr>
                  <p:cNvSpPr txBox="1"/>
                  <p:nvPr/>
                </p:nvSpPr>
                <p:spPr>
                  <a:xfrm>
                    <a:off x="41187" y="4652393"/>
                    <a:ext cx="37189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300"/>
                      <a:t>2000</a:t>
                    </a:r>
                  </a:p>
                </p:txBody>
              </p:sp>
              <p:pic>
                <p:nvPicPr>
                  <p:cNvPr id="14340" name="Picture 4" descr="Agile Methodology: Why it is a Perfect fit for Mobile App ...">
                    <a:extLst>
                      <a:ext uri="{FF2B5EF4-FFF2-40B4-BE49-F238E27FC236}">
                        <a16:creationId xmlns:a16="http://schemas.microsoft.com/office/drawing/2014/main" id="{19DD1768-9FC6-4615-9864-F2989598CCB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6207" t="10793" r="23245" b="972"/>
                  <a:stretch/>
                </p:blipFill>
                <p:spPr bwMode="auto">
                  <a:xfrm>
                    <a:off x="678765" y="1956473"/>
                    <a:ext cx="1431946" cy="1249761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5" name="Rectangle: Rounded Corners 14">
                    <a:extLst>
                      <a:ext uri="{FF2B5EF4-FFF2-40B4-BE49-F238E27FC236}">
                        <a16:creationId xmlns:a16="http://schemas.microsoft.com/office/drawing/2014/main" id="{A21CF540-779E-455F-9332-315B743B22F2}"/>
                      </a:ext>
                    </a:extLst>
                  </p:cNvPr>
                  <p:cNvSpPr/>
                  <p:nvPr/>
                </p:nvSpPr>
                <p:spPr>
                  <a:xfrm>
                    <a:off x="125915" y="3275932"/>
                    <a:ext cx="574338" cy="375110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/>
                      <a:t>CI</a:t>
                    </a:r>
                  </a:p>
                </p:txBody>
              </p:sp>
              <p:pic>
                <p:nvPicPr>
                  <p:cNvPr id="14342" name="Picture 6">
                    <a:extLst>
                      <a:ext uri="{FF2B5EF4-FFF2-40B4-BE49-F238E27FC236}">
                        <a16:creationId xmlns:a16="http://schemas.microsoft.com/office/drawing/2014/main" id="{E1391325-DC1F-4D79-B498-6693BC44910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77069" y="3945545"/>
                    <a:ext cx="1919128" cy="63775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2BA0DC96-AE2C-4AF8-835C-55A89B909D80}"/>
                    </a:ext>
                  </a:extLst>
                </p:cNvPr>
                <p:cNvGrpSpPr/>
                <p:nvPr/>
              </p:nvGrpSpPr>
              <p:grpSpPr>
                <a:xfrm>
                  <a:off x="2635747" y="1786981"/>
                  <a:ext cx="2022483" cy="3065467"/>
                  <a:chOff x="2635747" y="1786981"/>
                  <a:chExt cx="2022483" cy="3065467"/>
                </a:xfrm>
              </p:grpSpPr>
              <p:sp>
                <p:nvSpPr>
                  <p:cNvPr id="9" name="TextBox 8">
                    <a:extLst>
                      <a:ext uri="{FF2B5EF4-FFF2-40B4-BE49-F238E27FC236}">
                        <a16:creationId xmlns:a16="http://schemas.microsoft.com/office/drawing/2014/main" id="{EA3DF13C-672A-42DB-BFBF-D2F66D9EA9D5}"/>
                      </a:ext>
                    </a:extLst>
                  </p:cNvPr>
                  <p:cNvSpPr txBox="1"/>
                  <p:nvPr/>
                </p:nvSpPr>
                <p:spPr>
                  <a:xfrm>
                    <a:off x="3753079" y="4652393"/>
                    <a:ext cx="371897" cy="200055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r>
                      <a:rPr lang="en-US" sz="1300"/>
                      <a:t>2010</a:t>
                    </a:r>
                  </a:p>
                </p:txBody>
              </p:sp>
              <p:pic>
                <p:nvPicPr>
                  <p:cNvPr id="14338" name="Picture 2">
                    <a:extLst>
                      <a:ext uri="{FF2B5EF4-FFF2-40B4-BE49-F238E27FC236}">
                        <a16:creationId xmlns:a16="http://schemas.microsoft.com/office/drawing/2014/main" id="{56D07348-9CFE-4DD0-9771-C0BEEED0910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072019" y="2276137"/>
                    <a:ext cx="801867" cy="80186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14" name="Snagit_SNG821">
                    <a:extLst>
                      <a:ext uri="{FF2B5EF4-FFF2-40B4-BE49-F238E27FC236}">
                        <a16:creationId xmlns:a16="http://schemas.microsoft.com/office/drawing/2014/main" id="{24AF08B8-8BAB-4AFF-A44F-2FDE245D358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3185592" y="3858213"/>
                    <a:ext cx="1472638" cy="558587"/>
                  </a:xfrm>
                  <a:prstGeom prst="rect">
                    <a:avLst/>
                  </a:prstGeom>
                </p:spPr>
              </p:pic>
              <p:sp>
                <p:nvSpPr>
                  <p:cNvPr id="18" name="Rectangle: Rounded Corners 17">
                    <a:extLst>
                      <a:ext uri="{FF2B5EF4-FFF2-40B4-BE49-F238E27FC236}">
                        <a16:creationId xmlns:a16="http://schemas.microsoft.com/office/drawing/2014/main" id="{F4EEA32B-EF95-4C39-B5E2-A7008D090172}"/>
                      </a:ext>
                    </a:extLst>
                  </p:cNvPr>
                  <p:cNvSpPr/>
                  <p:nvPr/>
                </p:nvSpPr>
                <p:spPr>
                  <a:xfrm>
                    <a:off x="3591580" y="1786981"/>
                    <a:ext cx="782908" cy="375110"/>
                  </a:xfrm>
                  <a:prstGeom prst="roundRect">
                    <a:avLst/>
                  </a:prstGeom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/>
                      <a:t>CD</a:t>
                    </a:r>
                  </a:p>
                </p:txBody>
              </p:sp>
              <p:sp>
                <p:nvSpPr>
                  <p:cNvPr id="19" name="Scroll: Horizontal 18">
                    <a:extLst>
                      <a:ext uri="{FF2B5EF4-FFF2-40B4-BE49-F238E27FC236}">
                        <a16:creationId xmlns:a16="http://schemas.microsoft.com/office/drawing/2014/main" id="{546D1223-02F3-42BB-B860-64C364FAEC24}"/>
                      </a:ext>
                    </a:extLst>
                  </p:cNvPr>
                  <p:cNvSpPr/>
                  <p:nvPr/>
                </p:nvSpPr>
                <p:spPr>
                  <a:xfrm>
                    <a:off x="2635747" y="3138181"/>
                    <a:ext cx="1374368" cy="601138"/>
                  </a:xfrm>
                  <a:prstGeom prst="horizontalScroll">
                    <a:avLst/>
                  </a:prstGeom>
                </p:spPr>
                <p:style>
                  <a:lnRef idx="0">
                    <a:schemeClr val="accent4"/>
                  </a:lnRef>
                  <a:fillRef idx="3">
                    <a:schemeClr val="accent4"/>
                  </a:fillRef>
                  <a:effectRef idx="3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2000" b="1"/>
                      <a:t>DevOps</a:t>
                    </a:r>
                  </a:p>
                </p:txBody>
              </p:sp>
            </p:grp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56CC58FA-E367-4EB3-907E-BF2B084A0FFD}"/>
                  </a:ext>
                </a:extLst>
              </p:cNvPr>
              <p:cNvGrpSpPr/>
              <p:nvPr/>
            </p:nvGrpSpPr>
            <p:grpSpPr>
              <a:xfrm>
                <a:off x="4327716" y="1239681"/>
                <a:ext cx="4590125" cy="3604418"/>
                <a:chOff x="4327716" y="1239681"/>
                <a:chExt cx="4590125" cy="3604418"/>
              </a:xfrm>
            </p:grpSpPr>
            <p:pic>
              <p:nvPicPr>
                <p:cNvPr id="32" name="Picture 2" descr="Part 1: How to Make Enterprise Architecture Strategic – Architecture &amp;amp;  Governance Magazine">
                  <a:extLst>
                    <a:ext uri="{FF2B5EF4-FFF2-40B4-BE49-F238E27FC236}">
                      <a16:creationId xmlns:a16="http://schemas.microsoft.com/office/drawing/2014/main" id="{F39A0651-D156-4592-9926-76F37D03F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6499" y="1940026"/>
                  <a:ext cx="1236225" cy="69469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22CE3ADE-CBFC-48F1-BB76-D96DB735B50D}"/>
                    </a:ext>
                  </a:extLst>
                </p:cNvPr>
                <p:cNvGrpSpPr/>
                <p:nvPr/>
              </p:nvGrpSpPr>
              <p:grpSpPr>
                <a:xfrm>
                  <a:off x="4327716" y="1239681"/>
                  <a:ext cx="4590125" cy="3604418"/>
                  <a:chOff x="4309538" y="1248030"/>
                  <a:chExt cx="4590125" cy="3604418"/>
                </a:xfrm>
              </p:grpSpPr>
              <p:grpSp>
                <p:nvGrpSpPr>
                  <p:cNvPr id="13" name="Group 12">
                    <a:extLst>
                      <a:ext uri="{FF2B5EF4-FFF2-40B4-BE49-F238E27FC236}">
                        <a16:creationId xmlns:a16="http://schemas.microsoft.com/office/drawing/2014/main" id="{CE18F351-ACCB-4C9D-BA7E-674E865AB776}"/>
                      </a:ext>
                    </a:extLst>
                  </p:cNvPr>
                  <p:cNvGrpSpPr/>
                  <p:nvPr/>
                </p:nvGrpSpPr>
                <p:grpSpPr>
                  <a:xfrm>
                    <a:off x="5127038" y="1912754"/>
                    <a:ext cx="3772625" cy="2939694"/>
                    <a:chOff x="5127038" y="1912754"/>
                    <a:chExt cx="3772625" cy="2939694"/>
                  </a:xfrm>
                </p:grpSpPr>
                <p:sp>
                  <p:nvSpPr>
                    <p:cNvPr id="8" name="TextBox 7">
                      <a:extLst>
                        <a:ext uri="{FF2B5EF4-FFF2-40B4-BE49-F238E27FC236}">
                          <a16:creationId xmlns:a16="http://schemas.microsoft.com/office/drawing/2014/main" id="{BDE402B7-8DAF-4F66-B390-E245057FCE1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64972" y="4652393"/>
                      <a:ext cx="371897" cy="200055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r>
                        <a:rPr lang="en-US" sz="1300"/>
                        <a:t>2020</a:t>
                      </a:r>
                    </a:p>
                  </p:txBody>
                </p:sp>
                <p:pic>
                  <p:nvPicPr>
                    <p:cNvPr id="12" name="Picture 6" descr="Containers create value - Synrgize! || Van Cloud Strategie Tot Realisatie">
                      <a:extLst>
                        <a:ext uri="{FF2B5EF4-FFF2-40B4-BE49-F238E27FC236}">
                          <a16:creationId xmlns:a16="http://schemas.microsoft.com/office/drawing/2014/main" id="{85AFD65A-FB7A-438D-BD62-CE1CAE36C4D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 rotWithShape="1">
                    <a:blip r:embed="rId7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6962" r="26680" b="37730"/>
                    <a:stretch/>
                  </p:blipFill>
                  <p:spPr bwMode="auto">
                    <a:xfrm>
                      <a:off x="5127038" y="3369811"/>
                      <a:ext cx="1411298" cy="1361022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1" name="Snagit_SNG849">
                      <a:extLst>
                        <a:ext uri="{FF2B5EF4-FFF2-40B4-BE49-F238E27FC236}">
                          <a16:creationId xmlns:a16="http://schemas.microsoft.com/office/drawing/2014/main" id="{178473ED-40DB-45A3-A001-38C68353623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6799541" y="3151697"/>
                      <a:ext cx="1913452" cy="1143813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344" name="Picture 8" descr="Kubernetes 1.11 Released with CoreDNS and IPVS Load Balancing">
                      <a:extLst>
                        <a:ext uri="{FF2B5EF4-FFF2-40B4-BE49-F238E27FC236}">
                          <a16:creationId xmlns:a16="http://schemas.microsoft.com/office/drawing/2014/main" id="{AC633B98-CFCE-40D6-905F-4E57910108C2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9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330065" y="3038982"/>
                      <a:ext cx="569598" cy="42719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pic>
                  <p:nvPicPr>
                    <p:cNvPr id="24" name="Snagit_SNG831">
                      <a:extLst>
                        <a:ext uri="{FF2B5EF4-FFF2-40B4-BE49-F238E27FC236}">
                          <a16:creationId xmlns:a16="http://schemas.microsoft.com/office/drawing/2014/main" id="{785D34F0-90EB-498D-8373-42A8A8D4C9BD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</a:blip>
                    <a:stretch>
                      <a:fillRect/>
                    </a:stretch>
                  </p:blipFill>
                  <p:spPr>
                    <a:xfrm>
                      <a:off x="6186259" y="3212512"/>
                      <a:ext cx="507999" cy="3614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22" name="Picture 4" descr="Moraine keien bont 10-30 cm | tegelhandelboer.nl">
                      <a:extLst>
                        <a:ext uri="{FF2B5EF4-FFF2-40B4-BE49-F238E27FC236}">
                          <a16:creationId xmlns:a16="http://schemas.microsoft.com/office/drawing/2014/main" id="{44AACC14-58EF-46D6-893A-DEBF5A6513B5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1">
                      <a:clrChange>
                        <a:clrFrom>
                          <a:srgbClr val="FFFFFF"/>
                        </a:clrFrom>
                        <a:clrTo>
                          <a:srgbClr val="FFFFFF">
                            <a:alpha val="0"/>
                          </a:srgbClr>
                        </a:clrTo>
                      </a:clrChange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5820570" y="1912754"/>
                      <a:ext cx="1705161" cy="1226091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pic>
                <p:nvPicPr>
                  <p:cNvPr id="17" name="Graphic 16" descr="Cloud with solid fill">
                    <a:extLst>
                      <a:ext uri="{FF2B5EF4-FFF2-40B4-BE49-F238E27FC236}">
                        <a16:creationId xmlns:a16="http://schemas.microsoft.com/office/drawing/2014/main" id="{61620BD8-57A3-44C0-8597-E3951F447E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>
                    <a:extLs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309538" y="1248030"/>
                    <a:ext cx="1946099" cy="1946099"/>
                  </a:xfrm>
                  <a:prstGeom prst="rect">
                    <a:avLst/>
                  </a:prstGeom>
                </p:spPr>
              </p:pic>
            </p:grpSp>
          </p:grpSp>
        </p:grpSp>
        <p:pic>
          <p:nvPicPr>
            <p:cNvPr id="38" name="Picture 10" descr="Scaled Agile Framework">
              <a:extLst>
                <a:ext uri="{FF2B5EF4-FFF2-40B4-BE49-F238E27FC236}">
                  <a16:creationId xmlns:a16="http://schemas.microsoft.com/office/drawing/2014/main" id="{F2762FE4-3509-444A-B20F-2A873E0BC9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8385"/>
            <a:stretch/>
          </p:blipFill>
          <p:spPr bwMode="auto">
            <a:xfrm>
              <a:off x="4488099" y="2821096"/>
              <a:ext cx="896819" cy="2166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From Silos to Value Streams - Adaptive Organization">
              <a:extLst>
                <a:ext uri="{FF2B5EF4-FFF2-40B4-BE49-F238E27FC236}">
                  <a16:creationId xmlns:a16="http://schemas.microsoft.com/office/drawing/2014/main" id="{E7DABCCE-E36F-43D4-9A59-BE470D98D7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923"/>
            <a:stretch/>
          </p:blipFill>
          <p:spPr bwMode="auto">
            <a:xfrm>
              <a:off x="4688931" y="3056063"/>
              <a:ext cx="1145723" cy="178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0584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gebeurd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Agile: </a:t>
            </a:r>
          </a:p>
          <a:p>
            <a:pPr lvl="1"/>
            <a:r>
              <a:rPr lang="en-US" err="1"/>
              <a:t>wendbaarheid</a:t>
            </a:r>
            <a:r>
              <a:rPr lang="en-US"/>
              <a:t>, “embrace change”</a:t>
            </a:r>
          </a:p>
          <a:p>
            <a:pPr lvl="1"/>
            <a:r>
              <a:rPr lang="en-US"/>
              <a:t>focus op business waarde</a:t>
            </a:r>
          </a:p>
          <a:p>
            <a:pPr lvl="1"/>
            <a:r>
              <a:rPr lang="en-US" err="1"/>
              <a:t>frequente</a:t>
            </a:r>
            <a:r>
              <a:rPr lang="en-US"/>
              <a:t> releases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C08C8-2C3A-43BE-BF68-0BE8235E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6" name="Picture 2" descr="Waterfall or Agile Project Management? - Blog | Planview">
            <a:extLst>
              <a:ext uri="{FF2B5EF4-FFF2-40B4-BE49-F238E27FC236}">
                <a16:creationId xmlns:a16="http://schemas.microsoft.com/office/drawing/2014/main" id="{224ECEDE-2084-4188-80D9-13B4A9C15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4877" y="2826000"/>
            <a:ext cx="4492552" cy="204265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E011E16B-BB41-4CF1-BEAD-C1361644F696}"/>
              </a:ext>
            </a:extLst>
          </p:cNvPr>
          <p:cNvSpPr/>
          <p:nvPr/>
        </p:nvSpPr>
        <p:spPr>
          <a:xfrm>
            <a:off x="4370143" y="2826000"/>
            <a:ext cx="3620560" cy="2042659"/>
          </a:xfrm>
          <a:prstGeom prst="parallelogram">
            <a:avLst>
              <a:gd name="adj" fmla="val 395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ast Forward with solid fill">
            <a:extLst>
              <a:ext uri="{FF2B5EF4-FFF2-40B4-BE49-F238E27FC236}">
                <a16:creationId xmlns:a16="http://schemas.microsoft.com/office/drawing/2014/main" id="{8144E677-1181-4296-9090-C3D18F4B2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xit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gebeurd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Apps</a:t>
            </a:r>
          </a:p>
          <a:p>
            <a:r>
              <a:rPr lang="en-US" dirty="0"/>
              <a:t>24/7</a:t>
            </a:r>
          </a:p>
          <a:p>
            <a:r>
              <a:rPr lang="en-US" dirty="0"/>
              <a:t>(near) Real Time</a:t>
            </a:r>
          </a:p>
          <a:p>
            <a:r>
              <a:rPr lang="en-US" dirty="0"/>
              <a:t>B2C</a:t>
            </a:r>
          </a:p>
          <a:p>
            <a:r>
              <a:rPr lang="en-US" dirty="0"/>
              <a:t>Web Scale</a:t>
            </a:r>
          </a:p>
          <a:p>
            <a:r>
              <a:rPr lang="en-US" dirty="0"/>
              <a:t>Security</a:t>
            </a:r>
          </a:p>
          <a:p>
            <a:r>
              <a:rPr lang="en-US" dirty="0" err="1"/>
              <a:t>Regelgeving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C08C8-2C3A-43BE-BF68-0BE8235E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25</a:t>
            </a:fld>
            <a:endParaRPr lang="nl-NL"/>
          </a:p>
        </p:txBody>
      </p:sp>
      <p:pic>
        <p:nvPicPr>
          <p:cNvPr id="9" name="Graphic 8" descr="Fast Forward with solid fill">
            <a:extLst>
              <a:ext uri="{FF2B5EF4-FFF2-40B4-BE49-F238E27FC236}">
                <a16:creationId xmlns:a16="http://schemas.microsoft.com/office/drawing/2014/main" id="{2FCA082A-C0E4-4A8D-AF4B-4F09F397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  <p:pic>
        <p:nvPicPr>
          <p:cNvPr id="8194" name="Picture 2" descr="Werken? Je bedoelt naar lucht happen op kantoor">
            <a:extLst>
              <a:ext uri="{FF2B5EF4-FFF2-40B4-BE49-F238E27FC236}">
                <a16:creationId xmlns:a16="http://schemas.microsoft.com/office/drawing/2014/main" id="{3459E90D-C64D-40A8-A1F0-6F080930D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7" y="2912922"/>
            <a:ext cx="3419800" cy="180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263E10-053A-4E5B-888A-1EE1180C4CA3}"/>
              </a:ext>
            </a:extLst>
          </p:cNvPr>
          <p:cNvGrpSpPr/>
          <p:nvPr/>
        </p:nvGrpSpPr>
        <p:grpSpPr>
          <a:xfrm>
            <a:off x="5158353" y="2494777"/>
            <a:ext cx="3759106" cy="2365223"/>
            <a:chOff x="5158353" y="2494777"/>
            <a:chExt cx="3759106" cy="2365223"/>
          </a:xfrm>
        </p:grpSpPr>
        <p:pic>
          <p:nvPicPr>
            <p:cNvPr id="8204" name="Picture 12" descr="Vladimir Putin - Wikipedia">
              <a:extLst>
                <a:ext uri="{FF2B5EF4-FFF2-40B4-BE49-F238E27FC236}">
                  <a16:creationId xmlns:a16="http://schemas.microsoft.com/office/drawing/2014/main" id="{308F6181-DA2B-4001-A32B-C96B9E753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362" y="2494777"/>
              <a:ext cx="763438" cy="117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De beste tablets voor je virtuele apero met oma en opa">
              <a:extLst>
                <a:ext uri="{FF2B5EF4-FFF2-40B4-BE49-F238E27FC236}">
                  <a16:creationId xmlns:a16="http://schemas.microsoft.com/office/drawing/2014/main" id="{CB25B56A-F896-4904-AD9E-49845A61C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987" y="2826000"/>
              <a:ext cx="1679472" cy="944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Beste strandapps voor iPhone en iPad (strandvakantie)">
              <a:extLst>
                <a:ext uri="{FF2B5EF4-FFF2-40B4-BE49-F238E27FC236}">
                  <a16:creationId xmlns:a16="http://schemas.microsoft.com/office/drawing/2014/main" id="{D38415D5-2512-4BD9-87D4-52B00C865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353" y="3574125"/>
              <a:ext cx="1928019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Britons told to get a good night&amp;#39;s sleep | Health | The Guardian">
              <a:extLst>
                <a:ext uri="{FF2B5EF4-FFF2-40B4-BE49-F238E27FC236}">
                  <a16:creationId xmlns:a16="http://schemas.microsoft.com/office/drawing/2014/main" id="{9B1D7916-CF20-4688-8B91-A413DD0BC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816" y="3842703"/>
              <a:ext cx="1017297" cy="101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Zebra Technologies introduceert nieuwe oplossingen om retailprestaties te  verbeteren - Emerce">
              <a:extLst>
                <a:ext uri="{FF2B5EF4-FFF2-40B4-BE49-F238E27FC236}">
                  <a16:creationId xmlns:a16="http://schemas.microsoft.com/office/drawing/2014/main" id="{FE09CECD-F232-4442-8BE8-407BFAA1D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492" y="3083715"/>
              <a:ext cx="1365096" cy="1133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771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gebeurd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697316"/>
            <a:ext cx="6623999" cy="3983959"/>
          </a:xfrm>
        </p:spPr>
        <p:txBody>
          <a:bodyPr/>
          <a:lstStyle/>
          <a:p>
            <a:r>
              <a:rPr lang="en-US" dirty="0" err="1"/>
              <a:t>Virtualisatie</a:t>
            </a:r>
            <a:r>
              <a:rPr lang="en-US" dirty="0"/>
              <a:t> van </a:t>
            </a:r>
            <a:r>
              <a:rPr lang="en-US" dirty="0" err="1"/>
              <a:t>infrastructuur</a:t>
            </a:r>
            <a:r>
              <a:rPr lang="en-US" dirty="0"/>
              <a:t> (software defined everything)</a:t>
            </a:r>
            <a:br>
              <a:rPr lang="en-US" dirty="0"/>
            </a:br>
            <a:r>
              <a:rPr lang="en-US" dirty="0"/>
              <a:t>&amp; </a:t>
            </a:r>
            <a:r>
              <a:rPr lang="en-US" i="1" dirty="0"/>
              <a:t>infrastructure as code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Software Engineering tools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processen</a:t>
            </a:r>
            <a:r>
              <a:rPr lang="en-US" dirty="0"/>
              <a:t> </a:t>
            </a:r>
            <a:r>
              <a:rPr lang="en-US" dirty="0" err="1"/>
              <a:t>toegepast</a:t>
            </a:r>
            <a:r>
              <a:rPr lang="en-US" dirty="0"/>
              <a:t> op </a:t>
            </a:r>
            <a:r>
              <a:rPr lang="en-US" dirty="0" err="1"/>
              <a:t>definities</a:t>
            </a:r>
            <a:r>
              <a:rPr lang="en-US" dirty="0"/>
              <a:t> van </a:t>
            </a:r>
            <a:r>
              <a:rPr lang="en-US" dirty="0" err="1"/>
              <a:t>infrastructuur</a:t>
            </a:r>
            <a:r>
              <a:rPr lang="en-US" dirty="0"/>
              <a:t>-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platformcomponenten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C08C8-2C3A-43BE-BF68-0BE8235E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26</a:t>
            </a:fld>
            <a:endParaRPr lang="nl-NL"/>
          </a:p>
        </p:txBody>
      </p:sp>
      <p:pic>
        <p:nvPicPr>
          <p:cNvPr id="4098" name="Picture 2" descr="Computer Networking">
            <a:extLst>
              <a:ext uri="{FF2B5EF4-FFF2-40B4-BE49-F238E27FC236}">
                <a16:creationId xmlns:a16="http://schemas.microsoft.com/office/drawing/2014/main" id="{80D61F10-AFBA-4A0A-BFA8-04CFEF02A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8" y="2914959"/>
            <a:ext cx="3271522" cy="180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mputer Engineering Salaries Worldwide">
            <a:extLst>
              <a:ext uri="{FF2B5EF4-FFF2-40B4-BE49-F238E27FC236}">
                <a16:creationId xmlns:a16="http://schemas.microsoft.com/office/drawing/2014/main" id="{3E27A41E-7C0A-43AA-A6AE-55C5542B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314" y="2914958"/>
            <a:ext cx="3444664" cy="180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Fast Forward with solid fill">
            <a:extLst>
              <a:ext uri="{FF2B5EF4-FFF2-40B4-BE49-F238E27FC236}">
                <a16:creationId xmlns:a16="http://schemas.microsoft.com/office/drawing/2014/main" id="{0C318896-013B-4F4E-9469-2524AE0EF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  <p:pic>
        <p:nvPicPr>
          <p:cNvPr id="12" name="Snagit_SNG821">
            <a:extLst>
              <a:ext uri="{FF2B5EF4-FFF2-40B4-BE49-F238E27FC236}">
                <a16:creationId xmlns:a16="http://schemas.microsoft.com/office/drawing/2014/main" id="{CE420244-687A-42EF-892A-0EF872707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338" y="1110480"/>
            <a:ext cx="1040183" cy="394552"/>
          </a:xfrm>
          <a:prstGeom prst="rect">
            <a:avLst/>
          </a:prstGeom>
        </p:spPr>
      </p:pic>
      <p:pic>
        <p:nvPicPr>
          <p:cNvPr id="4102" name="Picture 6" descr="Download dan install Git - Tech BodyFitStation">
            <a:extLst>
              <a:ext uri="{FF2B5EF4-FFF2-40B4-BE49-F238E27FC236}">
                <a16:creationId xmlns:a16="http://schemas.microsoft.com/office/drawing/2014/main" id="{E9E6544A-7F3D-4532-9C7D-C46BA383B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493" y="901485"/>
            <a:ext cx="795235" cy="79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59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7DB118B-DD75-4C2F-A933-953B9991C5C4}"/>
              </a:ext>
            </a:extLst>
          </p:cNvPr>
          <p:cNvSpPr/>
          <p:nvPr/>
        </p:nvSpPr>
        <p:spPr>
          <a:xfrm>
            <a:off x="465366" y="3684922"/>
            <a:ext cx="6624000" cy="6330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93C5AE0-1AEA-4A20-91C7-C1C2293E07B1}"/>
              </a:ext>
            </a:extLst>
          </p:cNvPr>
          <p:cNvSpPr/>
          <p:nvPr/>
        </p:nvSpPr>
        <p:spPr>
          <a:xfrm>
            <a:off x="453292" y="1875692"/>
            <a:ext cx="6624000" cy="6330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3D5F1-E7D2-4099-B881-6D62D7C6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 Defined…</a:t>
            </a:r>
            <a:br>
              <a:rPr lang="en-US"/>
            </a:br>
            <a:r>
              <a:rPr lang="en-US" err="1"/>
              <a:t>Virtualisatie</a:t>
            </a:r>
            <a:r>
              <a:rPr lang="en-US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1CFEB-CB2E-4A06-9D71-1E6841C7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03D84A-1B76-465F-BA57-675EBB694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27</a:t>
            </a:fld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004388-2EE7-4906-9ACC-0F2EAD13FECD}"/>
              </a:ext>
            </a:extLst>
          </p:cNvPr>
          <p:cNvGrpSpPr/>
          <p:nvPr/>
        </p:nvGrpSpPr>
        <p:grpSpPr>
          <a:xfrm>
            <a:off x="491485" y="1231669"/>
            <a:ext cx="6232021" cy="3365923"/>
            <a:chOff x="172693" y="490045"/>
            <a:chExt cx="7667633" cy="436545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F6DD791-0C56-44CC-ADBA-3D8D00113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93" y="490045"/>
              <a:ext cx="2962812" cy="2222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kenmachine Quantore VB704Q.">
              <a:extLst>
                <a:ext uri="{FF2B5EF4-FFF2-40B4-BE49-F238E27FC236}">
                  <a16:creationId xmlns:a16="http://schemas.microsoft.com/office/drawing/2014/main" id="{E95042AD-F6AA-4D9C-91DE-704BD05C6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443" y="711159"/>
              <a:ext cx="2409113" cy="182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alculator app for windows 10 - Online Discount Shop for Electronics,  Apparel, Toys, Books, Games, Computers, Shoes, Jewelry, Watches, Baby  Products, Sports &amp;amp; Outdoors, Office Products, Bed &amp;amp; Bath, Furniture, Tools,  Hardware,">
              <a:extLst>
                <a:ext uri="{FF2B5EF4-FFF2-40B4-BE49-F238E27FC236}">
                  <a16:creationId xmlns:a16="http://schemas.microsoft.com/office/drawing/2014/main" id="{096744BE-AB3C-4CCD-9E7F-87690BC0A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65" y="711159"/>
              <a:ext cx="1219294" cy="1738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Lamsstoof van een Babylonisch kleitablet - eetverleden">
              <a:extLst>
                <a:ext uri="{FF2B5EF4-FFF2-40B4-BE49-F238E27FC236}">
                  <a16:creationId xmlns:a16="http://schemas.microsoft.com/office/drawing/2014/main" id="{73594902-9906-4968-AF1A-82B33614D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21" y="3035371"/>
              <a:ext cx="1325211" cy="1820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boekeman: Wat is een boek?">
              <a:extLst>
                <a:ext uri="{FF2B5EF4-FFF2-40B4-BE49-F238E27FC236}">
                  <a16:creationId xmlns:a16="http://schemas.microsoft.com/office/drawing/2014/main" id="{D0851C55-0AC4-4AA1-9A54-CD3DF88FF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891" y="2954446"/>
              <a:ext cx="2957115" cy="1837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Kobo Nia - E-reader - Display van 6 inch - 8 GB - Wifi - Zwart">
              <a:extLst>
                <a:ext uri="{FF2B5EF4-FFF2-40B4-BE49-F238E27FC236}">
                  <a16:creationId xmlns:a16="http://schemas.microsoft.com/office/drawing/2014/main" id="{6AE05B1C-2905-4597-B77A-612EC998B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210" y="2872461"/>
              <a:ext cx="1367116" cy="194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VR and the future | URBAN HUB">
            <a:extLst>
              <a:ext uri="{FF2B5EF4-FFF2-40B4-BE49-F238E27FC236}">
                <a16:creationId xmlns:a16="http://schemas.microsoft.com/office/drawing/2014/main" id="{362ADFBF-A823-4B19-A969-94E0B904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18" y="105968"/>
            <a:ext cx="2195302" cy="13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37">
            <a:extLst>
              <a:ext uri="{FF2B5EF4-FFF2-40B4-BE49-F238E27FC236}">
                <a16:creationId xmlns:a16="http://schemas.microsoft.com/office/drawing/2014/main" id="{86D9460B-0C2D-47E0-A6F2-931DF1F0CE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8218" y="1300282"/>
            <a:ext cx="374460" cy="3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804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gebeurd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Containers </a:t>
            </a:r>
            <a:r>
              <a:rPr lang="en-US" err="1"/>
              <a:t>en</a:t>
            </a:r>
            <a:r>
              <a:rPr lang="en-US"/>
              <a:t> Container Platforms</a:t>
            </a:r>
          </a:p>
          <a:p>
            <a:pPr lvl="1"/>
            <a:r>
              <a:rPr lang="en-US" err="1"/>
              <a:t>standaardisatie</a:t>
            </a:r>
            <a:r>
              <a:rPr lang="en-US"/>
              <a:t> van tooling, pipelines </a:t>
            </a:r>
            <a:r>
              <a:rPr lang="en-US" err="1"/>
              <a:t>en</a:t>
            </a:r>
            <a:r>
              <a:rPr lang="en-US"/>
              <a:t> runtime platform</a:t>
            </a:r>
          </a:p>
          <a:p>
            <a:pPr lvl="1"/>
            <a:r>
              <a:rPr lang="en-US" err="1"/>
              <a:t>nog</a:t>
            </a:r>
            <a:r>
              <a:rPr lang="en-US"/>
              <a:t> </a:t>
            </a:r>
            <a:r>
              <a:rPr lang="en-US" err="1"/>
              <a:t>meer</a:t>
            </a:r>
            <a:r>
              <a:rPr lang="en-US"/>
              <a:t> </a:t>
            </a:r>
            <a:r>
              <a:rPr lang="en-US" err="1"/>
              <a:t>automatisering</a:t>
            </a:r>
            <a:r>
              <a:rPr lang="en-US"/>
              <a:t> – build, </a:t>
            </a:r>
            <a:r>
              <a:rPr lang="en-US" err="1"/>
              <a:t>distributie</a:t>
            </a:r>
            <a:r>
              <a:rPr lang="en-US"/>
              <a:t>, </a:t>
            </a:r>
            <a:r>
              <a:rPr lang="en-US" err="1"/>
              <a:t>uitrol</a:t>
            </a:r>
            <a:r>
              <a:rPr lang="en-US"/>
              <a:t>, operate</a:t>
            </a:r>
          </a:p>
          <a:p>
            <a:pPr lvl="1"/>
            <a:r>
              <a:rPr lang="en-US" err="1"/>
              <a:t>vereenvoudiging</a:t>
            </a:r>
            <a:r>
              <a:rPr lang="en-US"/>
              <a:t> </a:t>
            </a:r>
            <a:r>
              <a:rPr lang="en-US" err="1"/>
              <a:t>elastische</a:t>
            </a:r>
            <a:r>
              <a:rPr lang="en-US"/>
              <a:t> </a:t>
            </a:r>
            <a:r>
              <a:rPr lang="en-US" err="1"/>
              <a:t>schaalbaarheid</a:t>
            </a:r>
            <a:endParaRPr lang="en-US"/>
          </a:p>
          <a:p>
            <a:pPr lvl="1"/>
            <a:r>
              <a:rPr lang="en-US"/>
              <a:t>verdere </a:t>
            </a:r>
            <a:r>
              <a:rPr lang="en-US" err="1"/>
              <a:t>integratie</a:t>
            </a:r>
            <a:r>
              <a:rPr lang="en-US"/>
              <a:t> van </a:t>
            </a:r>
            <a:r>
              <a:rPr lang="en-US" err="1"/>
              <a:t>applicatie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platform (</a:t>
            </a:r>
            <a:r>
              <a:rPr lang="en-US" err="1"/>
              <a:t>en</a:t>
            </a:r>
            <a:r>
              <a:rPr lang="en-US"/>
              <a:t> deel infra)</a:t>
            </a:r>
          </a:p>
          <a:p>
            <a:pPr lvl="1"/>
            <a:endParaRPr lang="en-US"/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C08C8-2C3A-43BE-BF68-0BE8235E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28</a:t>
            </a:fld>
            <a:endParaRPr lang="nl-NL"/>
          </a:p>
        </p:txBody>
      </p:sp>
      <p:pic>
        <p:nvPicPr>
          <p:cNvPr id="5126" name="Picture 6" descr="Containers create value - Synrgize! || Van Cloud Strategie Tot Realisatie">
            <a:extLst>
              <a:ext uri="{FF2B5EF4-FFF2-40B4-BE49-F238E27FC236}">
                <a16:creationId xmlns:a16="http://schemas.microsoft.com/office/drawing/2014/main" id="{97998BC3-A93E-4DE7-BCCC-031594513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31" y="2916970"/>
            <a:ext cx="3240000" cy="18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Kartonnen dozen, 400x300x1035mm, C-golf kopen - Weststrate - Alles voor  kantoor, alle verpakkingen">
            <a:extLst>
              <a:ext uri="{FF2B5EF4-FFF2-40B4-BE49-F238E27FC236}">
                <a16:creationId xmlns:a16="http://schemas.microsoft.com/office/drawing/2014/main" id="{DC22F598-2441-4B49-98BC-4C55F31B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3" y="2527379"/>
            <a:ext cx="1534427" cy="153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te zakken met sluitkoord 30x40 cm Vanaf € 0,59">
            <a:extLst>
              <a:ext uri="{FF2B5EF4-FFF2-40B4-BE49-F238E27FC236}">
                <a16:creationId xmlns:a16="http://schemas.microsoft.com/office/drawing/2014/main" id="{F2F6A3D9-7BE3-4E2D-954C-E8CEB895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198" y="3325574"/>
            <a:ext cx="1534427" cy="102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mmers - Hulpmaterialen">
            <a:extLst>
              <a:ext uri="{FF2B5EF4-FFF2-40B4-BE49-F238E27FC236}">
                <a16:creationId xmlns:a16="http://schemas.microsoft.com/office/drawing/2014/main" id="{65CBF1F7-435A-4CE2-BBF6-91FC26E12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1" y="3811125"/>
            <a:ext cx="16668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oal dunnit! - BR Research - Business Recorder">
            <a:extLst>
              <a:ext uri="{FF2B5EF4-FFF2-40B4-BE49-F238E27FC236}">
                <a16:creationId xmlns:a16="http://schemas.microsoft.com/office/drawing/2014/main" id="{6E1B0B76-100D-4E82-98AB-BDB20C23A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01" y="2595936"/>
            <a:ext cx="1534427" cy="9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Pallet strooizout">
            <a:extLst>
              <a:ext uri="{FF2B5EF4-FFF2-40B4-BE49-F238E27FC236}">
                <a16:creationId xmlns:a16="http://schemas.microsoft.com/office/drawing/2014/main" id="{DD9E2563-E6EC-4E49-A058-9FB855E42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05" y="3358817"/>
            <a:ext cx="2133600" cy="16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Oude vintage koffers - VERHUUR">
            <a:extLst>
              <a:ext uri="{FF2B5EF4-FFF2-40B4-BE49-F238E27FC236}">
                <a16:creationId xmlns:a16="http://schemas.microsoft.com/office/drawing/2014/main" id="{0EE46FE3-7366-427D-B70A-D086F198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15" y="2759253"/>
            <a:ext cx="935999" cy="9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Fast Forward with solid fill">
            <a:extLst>
              <a:ext uri="{FF2B5EF4-FFF2-40B4-BE49-F238E27FC236}">
                <a16:creationId xmlns:a16="http://schemas.microsoft.com/office/drawing/2014/main" id="{3F973DF3-0247-4FC2-A2E3-7817F49A67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gebeurd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262462" cy="3780000"/>
          </a:xfrm>
        </p:spPr>
        <p:txBody>
          <a:bodyPr/>
          <a:lstStyle/>
          <a:p>
            <a:r>
              <a:rPr lang="en-US" dirty="0"/>
              <a:t>Cloud</a:t>
            </a:r>
          </a:p>
          <a:p>
            <a:pPr lvl="1"/>
            <a:r>
              <a:rPr lang="en-US" dirty="0" err="1"/>
              <a:t>Snelheid</a:t>
            </a:r>
            <a:r>
              <a:rPr lang="en-US" dirty="0"/>
              <a:t> van in-</a:t>
            </a:r>
            <a:r>
              <a:rPr lang="en-US" dirty="0" err="1"/>
              <a:t>gebruikname</a:t>
            </a:r>
            <a:endParaRPr lang="en-US" dirty="0"/>
          </a:p>
          <a:p>
            <a:pPr lvl="1"/>
            <a:r>
              <a:rPr lang="en-US" dirty="0" err="1"/>
              <a:t>Elasticiteit</a:t>
            </a:r>
            <a:r>
              <a:rPr lang="en-US" dirty="0"/>
              <a:t> in </a:t>
            </a:r>
            <a:r>
              <a:rPr lang="en-US" dirty="0" err="1"/>
              <a:t>schaal</a:t>
            </a:r>
            <a:endParaRPr lang="en-US" dirty="0"/>
          </a:p>
          <a:p>
            <a:pPr lvl="1"/>
            <a:r>
              <a:rPr lang="en-US" dirty="0" err="1"/>
              <a:t>Snelheid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betaalbaarheid</a:t>
            </a:r>
            <a:r>
              <a:rPr lang="en-US" dirty="0"/>
              <a:t> van </a:t>
            </a:r>
            <a:r>
              <a:rPr lang="en-US" dirty="0" err="1"/>
              <a:t>uitproberen</a:t>
            </a:r>
            <a:endParaRPr lang="en-US" dirty="0"/>
          </a:p>
          <a:p>
            <a:pPr lvl="1"/>
            <a:r>
              <a:rPr lang="en-US" dirty="0"/>
              <a:t>Managed (operated( platform &amp; infrastructure services (PaaS &amp; IaaS)</a:t>
            </a:r>
          </a:p>
          <a:p>
            <a:pPr lvl="1"/>
            <a:r>
              <a:rPr lang="en-US" dirty="0" err="1"/>
              <a:t>Voorzieningen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beheer</a:t>
            </a:r>
            <a:r>
              <a:rPr lang="en-US" dirty="0"/>
              <a:t> (audit, monitor, log,  back up, failover)</a:t>
            </a:r>
          </a:p>
          <a:p>
            <a:pPr lvl="1"/>
            <a:r>
              <a:rPr lang="en-US" dirty="0"/>
              <a:t>Serverless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C08C8-2C3A-43BE-BF68-0BE8235E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7170" name="Picture 2" descr="The data center as a public utility, and other DX trends | DigiconAsia">
            <a:extLst>
              <a:ext uri="{FF2B5EF4-FFF2-40B4-BE49-F238E27FC236}">
                <a16:creationId xmlns:a16="http://schemas.microsoft.com/office/drawing/2014/main" id="{57F246EC-1497-4EFB-871E-322CFA0EF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29" y="3725333"/>
            <a:ext cx="1791523" cy="12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8F5DE8E-C9C5-458F-80A0-E02B1457F099}"/>
              </a:ext>
            </a:extLst>
          </p:cNvPr>
          <p:cNvGrpSpPr/>
          <p:nvPr/>
        </p:nvGrpSpPr>
        <p:grpSpPr>
          <a:xfrm>
            <a:off x="5606944" y="1965218"/>
            <a:ext cx="5018492" cy="2965977"/>
            <a:chOff x="5606944" y="1965218"/>
            <a:chExt cx="5018492" cy="296597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389E69-562C-45F1-80EA-F08D1E79A358}"/>
                </a:ext>
              </a:extLst>
            </p:cNvPr>
            <p:cNvGrpSpPr/>
            <p:nvPr/>
          </p:nvGrpSpPr>
          <p:grpSpPr>
            <a:xfrm>
              <a:off x="7343999" y="1965218"/>
              <a:ext cx="3281437" cy="2965977"/>
              <a:chOff x="7343999" y="1965218"/>
              <a:chExt cx="3281437" cy="2965977"/>
            </a:xfrm>
          </p:grpSpPr>
          <p:pic>
            <p:nvPicPr>
              <p:cNvPr id="7174" name="Picture 6" descr="CPaaS and UCaaS Compared and Explained">
                <a:extLst>
                  <a:ext uri="{FF2B5EF4-FFF2-40B4-BE49-F238E27FC236}">
                    <a16:creationId xmlns:a16="http://schemas.microsoft.com/office/drawing/2014/main" id="{6A23C153-98F2-4A9E-896E-5B7449C633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5F5F5"/>
                  </a:clrFrom>
                  <a:clrTo>
                    <a:srgbClr val="F5F5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3999" y="2533541"/>
                <a:ext cx="3257227" cy="226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21967B-EAC6-403C-A413-5E791E271712}"/>
                  </a:ext>
                </a:extLst>
              </p:cNvPr>
              <p:cNvSpPr/>
              <p:nvPr/>
            </p:nvSpPr>
            <p:spPr>
              <a:xfrm rot="3107361">
                <a:off x="8287977" y="2593737"/>
                <a:ext cx="2965977" cy="17089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172" name="Picture 4" descr="How to Win In a World Dominated By AWS and Equinix">
              <a:extLst>
                <a:ext uri="{FF2B5EF4-FFF2-40B4-BE49-F238E27FC236}">
                  <a16:creationId xmlns:a16="http://schemas.microsoft.com/office/drawing/2014/main" id="{080BE081-57CA-4496-B796-9B76E5517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6944" y="3316664"/>
              <a:ext cx="1968120" cy="153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6" name="Picture 8" descr="My home data center | ve2cuy">
            <a:extLst>
              <a:ext uri="{FF2B5EF4-FFF2-40B4-BE49-F238E27FC236}">
                <a16:creationId xmlns:a16="http://schemas.microsoft.com/office/drawing/2014/main" id="{A6EA7A19-79D3-4989-A216-0491B377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553" y="3488400"/>
            <a:ext cx="1079494" cy="71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owerEdge T550">
            <a:extLst>
              <a:ext uri="{FF2B5EF4-FFF2-40B4-BE49-F238E27FC236}">
                <a16:creationId xmlns:a16="http://schemas.microsoft.com/office/drawing/2014/main" id="{4AC0C51B-A499-42D7-B99E-74B76093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1" y="3725333"/>
            <a:ext cx="778915" cy="78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Fast Forward with solid fill">
            <a:extLst>
              <a:ext uri="{FF2B5EF4-FFF2-40B4-BE49-F238E27FC236}">
                <a16:creationId xmlns:a16="http://schemas.microsoft.com/office/drawing/2014/main" id="{9405B8E6-272A-4756-8C69-800AC548E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29D7C9-67B8-40F3-B0C4-8C456BFCA795}"/>
              </a:ext>
            </a:extLst>
          </p:cNvPr>
          <p:cNvSpPr txBox="1"/>
          <p:nvPr/>
        </p:nvSpPr>
        <p:spPr>
          <a:xfrm>
            <a:off x="7662021" y="2832654"/>
            <a:ext cx="292264" cy="6155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l-G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4000" dirty="0" err="1"/>
          </a:p>
        </p:txBody>
      </p:sp>
    </p:spTree>
    <p:extLst>
      <p:ext uri="{BB962C8B-B14F-4D97-AF65-F5344CB8AC3E}">
        <p14:creationId xmlns:p14="http://schemas.microsoft.com/office/powerpoint/2010/main" val="229997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30CBD7-9442-4295-9534-7A979B1B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</a:t>
            </a:r>
            <a:r>
              <a:rPr lang="en-US" err="1"/>
              <a:t>zijn</a:t>
            </a:r>
            <a:r>
              <a:rPr lang="en-US"/>
              <a:t> de Conclusion </a:t>
            </a:r>
            <a:r>
              <a:rPr lang="en-US" err="1"/>
              <a:t>TechTalks</a:t>
            </a:r>
            <a:r>
              <a:rPr lang="en-US"/>
              <a:t> 101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8DD42-2E59-4AF1-AA44-6DF7C745E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320127" cy="3780000"/>
          </a:xfrm>
        </p:spPr>
        <p:txBody>
          <a:bodyPr/>
          <a:lstStyle/>
          <a:p>
            <a:r>
              <a:rPr lang="en-US" dirty="0"/>
              <a:t>IT </a:t>
            </a:r>
            <a:r>
              <a:rPr lang="en-US" dirty="0" err="1"/>
              <a:t>terminologie</a:t>
            </a:r>
            <a:r>
              <a:rPr lang="en-US" dirty="0"/>
              <a:t> - </a:t>
            </a:r>
            <a:r>
              <a:rPr lang="en-US" dirty="0" err="1"/>
              <a:t>toegankelijk</a:t>
            </a:r>
            <a:r>
              <a:rPr lang="en-US" dirty="0"/>
              <a:t> </a:t>
            </a:r>
            <a:r>
              <a:rPr lang="en-US" dirty="0" err="1"/>
              <a:t>geduid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geplot</a:t>
            </a:r>
            <a:r>
              <a:rPr lang="en-US" dirty="0"/>
              <a:t> op het ecosysteem</a:t>
            </a:r>
          </a:p>
          <a:p>
            <a:pPr lvl="1"/>
            <a:r>
              <a:rPr lang="en-US" dirty="0" err="1"/>
              <a:t>meepraten</a:t>
            </a:r>
            <a:endParaRPr lang="en-US" dirty="0"/>
          </a:p>
          <a:p>
            <a:pPr lvl="1"/>
            <a:r>
              <a:rPr lang="en-US" dirty="0" err="1"/>
              <a:t>weet</a:t>
            </a:r>
            <a:r>
              <a:rPr lang="en-US" dirty="0"/>
              <a:t> wat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waarom</a:t>
            </a:r>
            <a:r>
              <a:rPr lang="en-US" dirty="0"/>
              <a:t> relevant </a:t>
            </a:r>
            <a:r>
              <a:rPr lang="en-US" dirty="0" err="1"/>
              <a:t>voor</a:t>
            </a:r>
            <a:r>
              <a:rPr lang="en-US" dirty="0"/>
              <a:t> je </a:t>
            </a:r>
            <a:r>
              <a:rPr lang="en-US" dirty="0" err="1"/>
              <a:t>klanten</a:t>
            </a:r>
            <a:endParaRPr lang="en-US" dirty="0"/>
          </a:p>
          <a:p>
            <a:pPr lvl="1"/>
            <a:r>
              <a:rPr lang="en-US" dirty="0" err="1"/>
              <a:t>begrijp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je </a:t>
            </a:r>
            <a:r>
              <a:rPr lang="en-US" dirty="0" err="1"/>
              <a:t>collega’s</a:t>
            </a:r>
            <a:r>
              <a:rPr lang="en-US" dirty="0"/>
              <a:t> </a:t>
            </a:r>
            <a:r>
              <a:rPr lang="en-US" dirty="0" err="1"/>
              <a:t>zich</a:t>
            </a:r>
            <a:r>
              <a:rPr lang="en-US" dirty="0"/>
              <a:t> </a:t>
            </a:r>
            <a:r>
              <a:rPr lang="en-US" dirty="0" err="1"/>
              <a:t>druk</a:t>
            </a:r>
            <a:r>
              <a:rPr lang="en-US" dirty="0"/>
              <a:t> over </a:t>
            </a:r>
            <a:r>
              <a:rPr lang="en-US" dirty="0" err="1"/>
              <a:t>maken</a:t>
            </a:r>
            <a:endParaRPr lang="en-US" dirty="0"/>
          </a:p>
          <a:p>
            <a:pPr lvl="1"/>
            <a:r>
              <a:rPr lang="en-US" dirty="0" err="1"/>
              <a:t>weet</a:t>
            </a:r>
            <a:r>
              <a:rPr lang="en-US" dirty="0"/>
              <a:t> </a:t>
            </a:r>
            <a:r>
              <a:rPr lang="en-US" dirty="0" err="1"/>
              <a:t>óf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in ecosysteem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klanten</a:t>
            </a:r>
            <a:r>
              <a:rPr lang="en-US" dirty="0"/>
              <a:t>)</a:t>
            </a:r>
          </a:p>
          <a:p>
            <a:r>
              <a:rPr lang="en-US" dirty="0" err="1"/>
              <a:t>eens</a:t>
            </a:r>
            <a:r>
              <a:rPr lang="en-US" dirty="0"/>
              <a:t> per maand; </a:t>
            </a:r>
            <a:r>
              <a:rPr lang="en-US" dirty="0" err="1"/>
              <a:t>interactief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recorded; </a:t>
            </a:r>
            <a:r>
              <a:rPr lang="en-US" dirty="0" err="1"/>
              <a:t>voor</a:t>
            </a:r>
            <a:r>
              <a:rPr lang="en-US" dirty="0"/>
              <a:t> iedereen in </a:t>
            </a:r>
            <a:r>
              <a:rPr lang="en-US" dirty="0" err="1"/>
              <a:t>ons</a:t>
            </a:r>
            <a:r>
              <a:rPr lang="en-US" dirty="0"/>
              <a:t> ecosysteem</a:t>
            </a:r>
          </a:p>
          <a:p>
            <a:r>
              <a:rPr lang="en-US" dirty="0" err="1"/>
              <a:t>gesponsord</a:t>
            </a:r>
            <a:r>
              <a:rPr lang="en-US" dirty="0"/>
              <a:t> door leden van de CAB, in samenwerking met MarCom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2CE855-C96F-4F6C-92B1-5F8A4FE2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4300" y="2946400"/>
            <a:ext cx="4799700" cy="20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C3AB94B-8F65-4049-9B1B-769516DFEFBC}"/>
              </a:ext>
            </a:extLst>
          </p:cNvPr>
          <p:cNvGrpSpPr/>
          <p:nvPr/>
        </p:nvGrpSpPr>
        <p:grpSpPr>
          <a:xfrm>
            <a:off x="7100139" y="660269"/>
            <a:ext cx="1735469" cy="1670000"/>
            <a:chOff x="4572000" y="288000"/>
            <a:chExt cx="1710024" cy="2142490"/>
          </a:xfrm>
        </p:grpSpPr>
        <p:pic>
          <p:nvPicPr>
            <p:cNvPr id="11268" name="Picture 4" descr="IT Architecture For Dummies">
              <a:extLst>
                <a:ext uri="{FF2B5EF4-FFF2-40B4-BE49-F238E27FC236}">
                  <a16:creationId xmlns:a16="http://schemas.microsoft.com/office/drawing/2014/main" id="{EEC72B2E-6BC1-439D-9B9D-393B8923C1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88000"/>
              <a:ext cx="1710024" cy="214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1C8C950-C7D2-4A2B-A4CA-E5FE9EF5A4F4}"/>
                </a:ext>
              </a:extLst>
            </p:cNvPr>
            <p:cNvSpPr txBox="1"/>
            <p:nvPr/>
          </p:nvSpPr>
          <p:spPr>
            <a:xfrm rot="21293138">
              <a:off x="4654631" y="565724"/>
              <a:ext cx="1544751" cy="39485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i="1">
                  <a:solidFill>
                    <a:schemeClr val="bg1">
                      <a:lumMod val="95000"/>
                    </a:schemeClr>
                  </a:solidFill>
                </a:rPr>
                <a:t>IT </a:t>
              </a:r>
              <a:r>
                <a:rPr lang="en-US" sz="2000" b="1" i="1" err="1">
                  <a:solidFill>
                    <a:schemeClr val="bg1">
                      <a:lumMod val="95000"/>
                    </a:schemeClr>
                  </a:solidFill>
                </a:rPr>
                <a:t>Begrippen</a:t>
              </a:r>
              <a:endParaRPr lang="en-US" sz="2000" b="1" i="1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AB3A434-A99C-415A-A352-C675A655E8EE}"/>
              </a:ext>
            </a:extLst>
          </p:cNvPr>
          <p:cNvGrpSpPr/>
          <p:nvPr/>
        </p:nvGrpSpPr>
        <p:grpSpPr>
          <a:xfrm>
            <a:off x="604624" y="2921686"/>
            <a:ext cx="3212412" cy="2004208"/>
            <a:chOff x="853275" y="2921686"/>
            <a:chExt cx="3212412" cy="200420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C2CEDE-B1E9-43B6-87AA-4DE4F1CBC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275" y="2946400"/>
              <a:ext cx="3212412" cy="19794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1270" name="Picture 6">
              <a:extLst>
                <a:ext uri="{FF2B5EF4-FFF2-40B4-BE49-F238E27FC236}">
                  <a16:creationId xmlns:a16="http://schemas.microsoft.com/office/drawing/2014/main" id="{26D87FB0-88F4-4E91-AF11-0C3CE5F41B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5664" y="2921686"/>
              <a:ext cx="960023" cy="72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EB0E8-FD15-4B9C-ABCE-7194E785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B22D8-EC9F-4FBB-B4AD-2243E5A4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02D8EA-F358-4E8E-A420-A624B8D45055}"/>
              </a:ext>
            </a:extLst>
          </p:cNvPr>
          <p:cNvGrpSpPr/>
          <p:nvPr/>
        </p:nvGrpSpPr>
        <p:grpSpPr>
          <a:xfrm>
            <a:off x="7617255" y="2994198"/>
            <a:ext cx="1402984" cy="1434867"/>
            <a:chOff x="4572000" y="288000"/>
            <a:chExt cx="1710024" cy="2142490"/>
          </a:xfrm>
        </p:grpSpPr>
        <p:pic>
          <p:nvPicPr>
            <p:cNvPr id="14" name="Picture 4" descr="IT Architecture For Dummies">
              <a:extLst>
                <a:ext uri="{FF2B5EF4-FFF2-40B4-BE49-F238E27FC236}">
                  <a16:creationId xmlns:a16="http://schemas.microsoft.com/office/drawing/2014/main" id="{8CC89038-18C6-41B4-A98E-C1C5C06D47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88000"/>
              <a:ext cx="1710024" cy="214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AC56659-78C0-4D3E-B718-5C4D2EFBE311}"/>
                </a:ext>
              </a:extLst>
            </p:cNvPr>
            <p:cNvSpPr txBox="1"/>
            <p:nvPr/>
          </p:nvSpPr>
          <p:spPr>
            <a:xfrm rot="21293138">
              <a:off x="4664041" y="533371"/>
              <a:ext cx="1525933" cy="45956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i="1" dirty="0">
                  <a:solidFill>
                    <a:schemeClr val="bg1">
                      <a:lumMod val="95000"/>
                    </a:schemeClr>
                  </a:solidFill>
                </a:rPr>
                <a:t>  DevOps 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0E16FA-5765-49DB-834C-52E719EDE627}"/>
                </a:ext>
              </a:extLst>
            </p:cNvPr>
            <p:cNvSpPr txBox="1"/>
            <p:nvPr/>
          </p:nvSpPr>
          <p:spPr>
            <a:xfrm rot="21293138">
              <a:off x="4590316" y="944666"/>
              <a:ext cx="1678330" cy="459561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b="1" dirty="0" err="1">
                  <a:solidFill>
                    <a:srgbClr val="F5EE19"/>
                  </a:solidFill>
                  <a:latin typeface="Tempus Sans ITC" panose="04020404030D07020202" pitchFamily="82" charset="0"/>
                </a:rPr>
                <a:t>TechTalk</a:t>
              </a:r>
              <a:r>
                <a:rPr lang="en-US" sz="2000" b="1" dirty="0">
                  <a:solidFill>
                    <a:srgbClr val="F5EE19"/>
                  </a:solidFill>
                  <a:latin typeface="Tempus Sans ITC" panose="04020404030D07020202" pitchFamily="82" charset="0"/>
                </a:rPr>
                <a:t> 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147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gebeurd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Van </a:t>
            </a:r>
            <a:r>
              <a:rPr lang="en-US" i="1" dirty="0" err="1"/>
              <a:t>gesloten</a:t>
            </a:r>
            <a:r>
              <a:rPr lang="en-US" dirty="0"/>
              <a:t> </a:t>
            </a:r>
            <a:r>
              <a:rPr lang="en-US" dirty="0" err="1"/>
              <a:t>monoliet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i="1" dirty="0"/>
              <a:t>open</a:t>
            </a:r>
            <a:r>
              <a:rPr lang="en-US" dirty="0"/>
              <a:t> microservices</a:t>
            </a:r>
          </a:p>
          <a:p>
            <a:r>
              <a:rPr lang="en-US" dirty="0" err="1"/>
              <a:t>Kleinere</a:t>
            </a:r>
            <a:r>
              <a:rPr lang="en-US" dirty="0"/>
              <a:t>, </a:t>
            </a:r>
            <a:r>
              <a:rPr lang="en-US" dirty="0" err="1"/>
              <a:t>zelfstandige</a:t>
            </a:r>
            <a:r>
              <a:rPr lang="en-US" dirty="0"/>
              <a:t> producten</a:t>
            </a:r>
          </a:p>
          <a:p>
            <a:pPr lvl="1"/>
            <a:r>
              <a:rPr lang="en-US" dirty="0"/>
              <a:t>eigen </a:t>
            </a:r>
            <a:r>
              <a:rPr lang="en-US" dirty="0" err="1"/>
              <a:t>dataverzameling</a:t>
            </a:r>
            <a:r>
              <a:rPr lang="en-US" dirty="0"/>
              <a:t> (</a:t>
            </a:r>
            <a:r>
              <a:rPr lang="en-US" dirty="0" err="1"/>
              <a:t>domein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interactie</a:t>
            </a:r>
            <a:r>
              <a:rPr lang="en-US" dirty="0"/>
              <a:t> via APIs </a:t>
            </a:r>
            <a:r>
              <a:rPr lang="en-US" dirty="0" err="1"/>
              <a:t>en</a:t>
            </a:r>
            <a:r>
              <a:rPr lang="en-US" dirty="0"/>
              <a:t> events</a:t>
            </a:r>
          </a:p>
          <a:p>
            <a:pPr lvl="1"/>
            <a:r>
              <a:rPr lang="en-US" dirty="0" err="1"/>
              <a:t>volledig</a:t>
            </a:r>
            <a:r>
              <a:rPr lang="en-US" dirty="0"/>
              <a:t> </a:t>
            </a:r>
            <a:r>
              <a:rPr lang="en-US" dirty="0" err="1"/>
              <a:t>eigendom</a:t>
            </a:r>
            <a:r>
              <a:rPr lang="en-US" dirty="0"/>
              <a:t> van		 </a:t>
            </a:r>
            <a:r>
              <a:rPr lang="en-US" dirty="0" err="1"/>
              <a:t>één</a:t>
            </a:r>
            <a:r>
              <a:rPr lang="en-US" dirty="0"/>
              <a:t> team </a:t>
            </a:r>
            <a:r>
              <a:rPr lang="en-US" dirty="0" err="1"/>
              <a:t>gedurende</a:t>
            </a:r>
            <a:r>
              <a:rPr lang="en-US" dirty="0"/>
              <a:t> alle </a:t>
            </a:r>
            <a:r>
              <a:rPr lang="en-US" dirty="0" err="1"/>
              <a:t>fasen</a:t>
            </a:r>
            <a:r>
              <a:rPr lang="en-US" dirty="0"/>
              <a:t> van de </a:t>
            </a:r>
            <a:r>
              <a:rPr lang="en-US" dirty="0" err="1"/>
              <a:t>levenscyclus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C08C8-2C3A-43BE-BF68-0BE8235E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30</a:t>
            </a:fld>
            <a:endParaRPr lang="nl-NL"/>
          </a:p>
        </p:txBody>
      </p:sp>
      <p:pic>
        <p:nvPicPr>
          <p:cNvPr id="11" name="Graphic 10" descr="Fast Forward with solid fill">
            <a:extLst>
              <a:ext uri="{FF2B5EF4-FFF2-40B4-BE49-F238E27FC236}">
                <a16:creationId xmlns:a16="http://schemas.microsoft.com/office/drawing/2014/main" id="{0C318896-013B-4F4E-9469-2524AE0EF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  <p:pic>
        <p:nvPicPr>
          <p:cNvPr id="15362" name="Picture 2" descr="Waiting for Obelix | The Menhir de Champ-Dolent is just ...">
            <a:extLst>
              <a:ext uri="{FF2B5EF4-FFF2-40B4-BE49-F238E27FC236}">
                <a16:creationId xmlns:a16="http://schemas.microsoft.com/office/drawing/2014/main" id="{C79DB2D6-F94E-44F1-AD8F-A8F8A5890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1"/>
          <a:stretch/>
        </p:blipFill>
        <p:spPr bwMode="auto">
          <a:xfrm>
            <a:off x="3002052" y="2080328"/>
            <a:ext cx="1138391" cy="283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Moraine keien bont 10-30 cm | tegelhandelboer.nl">
            <a:extLst>
              <a:ext uri="{FF2B5EF4-FFF2-40B4-BE49-F238E27FC236}">
                <a16:creationId xmlns:a16="http://schemas.microsoft.com/office/drawing/2014/main" id="{2EBCC7F3-8BFF-4D9D-98D1-E7C5F96A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58" y="3272788"/>
            <a:ext cx="1895481" cy="13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art 1: How to Make Enterprise Architecture Strategic – Architecture &amp;amp;  Governance Magazine">
            <a:extLst>
              <a:ext uri="{FF2B5EF4-FFF2-40B4-BE49-F238E27FC236}">
                <a16:creationId xmlns:a16="http://schemas.microsoft.com/office/drawing/2014/main" id="{0CF659EF-5D33-4B83-AD47-E84C663A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039" y="342777"/>
            <a:ext cx="1741654" cy="97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13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er </a:t>
            </a:r>
            <a:r>
              <a:rPr lang="en-US" err="1"/>
              <a:t>gebeurd</a:t>
            </a:r>
            <a:r>
              <a:rPr lang="en-US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en-US" dirty="0"/>
              <a:t>Van </a:t>
            </a:r>
            <a:r>
              <a:rPr lang="en-US" dirty="0" err="1"/>
              <a:t>eindig</a:t>
            </a:r>
            <a:r>
              <a:rPr lang="en-US" dirty="0"/>
              <a:t> </a:t>
            </a:r>
            <a:r>
              <a:rPr lang="en-US" i="1" dirty="0"/>
              <a:t>Project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doorlopend</a:t>
            </a:r>
            <a:r>
              <a:rPr lang="en-US" dirty="0"/>
              <a:t> </a:t>
            </a:r>
            <a:r>
              <a:rPr lang="en-US" i="1" dirty="0"/>
              <a:t>Product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team met </a:t>
            </a:r>
            <a:r>
              <a:rPr lang="en-US" dirty="0" err="1"/>
              <a:t>eigenaarschap</a:t>
            </a:r>
            <a:br>
              <a:rPr lang="en-US" dirty="0"/>
            </a:br>
            <a:endParaRPr lang="en-US" dirty="0"/>
          </a:p>
          <a:p>
            <a:r>
              <a:rPr lang="en-US" dirty="0"/>
              <a:t>Van </a:t>
            </a:r>
            <a:r>
              <a:rPr lang="en-US" dirty="0" err="1"/>
              <a:t>gesloten</a:t>
            </a:r>
            <a:r>
              <a:rPr lang="en-US" dirty="0"/>
              <a:t> </a:t>
            </a:r>
            <a:r>
              <a:rPr lang="en-US" dirty="0" err="1"/>
              <a:t>verticale</a:t>
            </a:r>
            <a:r>
              <a:rPr lang="en-US" dirty="0"/>
              <a:t> </a:t>
            </a:r>
            <a:r>
              <a:rPr lang="en-US" dirty="0" err="1"/>
              <a:t>specialistische</a:t>
            </a:r>
            <a:r>
              <a:rPr lang="en-US" dirty="0"/>
              <a:t> silo’s (security, network, DBA, QA/Test, system engineering, web development, </a:t>
            </a:r>
            <a:r>
              <a:rPr lang="en-US" dirty="0" err="1"/>
              <a:t>integratie</a:t>
            </a:r>
            <a:r>
              <a:rPr lang="en-US" dirty="0"/>
              <a:t>, …) </a:t>
            </a:r>
            <a:br>
              <a:rPr lang="en-US" dirty="0"/>
            </a:b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zelfstandige</a:t>
            </a:r>
            <a:r>
              <a:rPr lang="en-US" dirty="0"/>
              <a:t> </a:t>
            </a:r>
            <a:r>
              <a:rPr lang="en-US" dirty="0" err="1"/>
              <a:t>cellen</a:t>
            </a:r>
            <a:r>
              <a:rPr lang="en-US" dirty="0"/>
              <a:t> </a:t>
            </a:r>
            <a:r>
              <a:rPr lang="en-US" dirty="0" err="1"/>
              <a:t>georganiseerd</a:t>
            </a:r>
            <a:r>
              <a:rPr lang="en-US" dirty="0"/>
              <a:t> rondom </a:t>
            </a:r>
            <a:r>
              <a:rPr lang="en-US" dirty="0" err="1"/>
              <a:t>bedrijfsfuncties</a:t>
            </a:r>
            <a:r>
              <a:rPr lang="en-US" dirty="0"/>
              <a:t> of </a:t>
            </a:r>
            <a:r>
              <a:rPr lang="en-US" dirty="0" err="1"/>
              <a:t>valuestreams</a:t>
            </a:r>
            <a:endParaRPr lang="en-US" dirty="0"/>
          </a:p>
          <a:p>
            <a:endParaRPr lang="en-US" dirty="0"/>
          </a:p>
          <a:p>
            <a:r>
              <a:rPr lang="en-US" dirty="0"/>
              <a:t>Shift-Left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5796" y="5004000"/>
            <a:ext cx="3240000" cy="108000"/>
          </a:xfrm>
        </p:spPr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5C08C8-2C3A-43BE-BF68-0BE8235E3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31</a:t>
            </a:fld>
            <a:endParaRPr lang="nl-NL"/>
          </a:p>
        </p:txBody>
      </p:sp>
      <p:pic>
        <p:nvPicPr>
          <p:cNvPr id="17410" name="Picture 2" descr="From Silos to Value Streams - Adaptive Organization">
            <a:extLst>
              <a:ext uri="{FF2B5EF4-FFF2-40B4-BE49-F238E27FC236}">
                <a16:creationId xmlns:a16="http://schemas.microsoft.com/office/drawing/2014/main" id="{8639497F-B6A8-47AE-A375-4ABACEC7F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9"/>
          <a:stretch/>
        </p:blipFill>
        <p:spPr bwMode="auto">
          <a:xfrm>
            <a:off x="3078236" y="2804600"/>
            <a:ext cx="3943120" cy="129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rom Silos to Value Streams - Adaptive Organization">
            <a:extLst>
              <a:ext uri="{FF2B5EF4-FFF2-40B4-BE49-F238E27FC236}">
                <a16:creationId xmlns:a16="http://schemas.microsoft.com/office/drawing/2014/main" id="{EACFFAEA-5B92-4DB1-8EE5-9C9DCEC01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3"/>
          <a:stretch/>
        </p:blipFill>
        <p:spPr bwMode="auto">
          <a:xfrm>
            <a:off x="2976636" y="4328160"/>
            <a:ext cx="3943120" cy="6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Fast Forward with solid fill">
            <a:extLst>
              <a:ext uri="{FF2B5EF4-FFF2-40B4-BE49-F238E27FC236}">
                <a16:creationId xmlns:a16="http://schemas.microsoft.com/office/drawing/2014/main" id="{0C318896-013B-4F4E-9469-2524AE0EF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698641" y="3801800"/>
            <a:ext cx="702310" cy="7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>
            <a:extLst>
              <a:ext uri="{FF2B5EF4-FFF2-40B4-BE49-F238E27FC236}">
                <a16:creationId xmlns:a16="http://schemas.microsoft.com/office/drawing/2014/main" id="{C7151C0A-174A-4AA3-A5E6-CF18690497FD}"/>
              </a:ext>
            </a:extLst>
          </p:cNvPr>
          <p:cNvGrpSpPr/>
          <p:nvPr/>
        </p:nvGrpSpPr>
        <p:grpSpPr>
          <a:xfrm>
            <a:off x="3860801" y="4217815"/>
            <a:ext cx="1113318" cy="742753"/>
            <a:chOff x="3860801" y="4217815"/>
            <a:chExt cx="1113318" cy="742753"/>
          </a:xfrm>
        </p:grpSpPr>
        <p:pic>
          <p:nvPicPr>
            <p:cNvPr id="19460" name="Picture 4" descr="Planning &amp; control volgens Rick Anderson">
              <a:extLst>
                <a:ext uri="{FF2B5EF4-FFF2-40B4-BE49-F238E27FC236}">
                  <a16:creationId xmlns:a16="http://schemas.microsoft.com/office/drawing/2014/main" id="{DC544F2D-559B-4503-B164-E1DBE96A66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60801" y="4217815"/>
              <a:ext cx="990338" cy="7427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 descr="Planning &amp; control volgens Rick Anderson">
              <a:extLst>
                <a:ext uri="{FF2B5EF4-FFF2-40B4-BE49-F238E27FC236}">
                  <a16:creationId xmlns:a16="http://schemas.microsoft.com/office/drawing/2014/main" id="{52CEB20B-E0C4-49C2-AD1B-28D3B7489C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5" t="30331" r="68389" b="6918"/>
            <a:stretch/>
          </p:blipFill>
          <p:spPr bwMode="auto">
            <a:xfrm flipH="1">
              <a:off x="4724602" y="4455437"/>
              <a:ext cx="249517" cy="4660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0D6433-14DC-4067-BA81-1453CC37CC47}"/>
              </a:ext>
            </a:extLst>
          </p:cNvPr>
          <p:cNvCxnSpPr/>
          <p:nvPr/>
        </p:nvCxnSpPr>
        <p:spPr>
          <a:xfrm flipH="1">
            <a:off x="-53340" y="2583602"/>
            <a:ext cx="9019069" cy="0"/>
          </a:xfrm>
          <a:prstGeom prst="line">
            <a:avLst/>
          </a:prstGeom>
          <a:ln w="3175" cap="flat" cmpd="sng" algn="ctr">
            <a:solidFill>
              <a:schemeClr val="bg1">
                <a:lumMod val="8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9D07650-41F5-4855-9FF6-FE932B519C52}"/>
              </a:ext>
            </a:extLst>
          </p:cNvPr>
          <p:cNvCxnSpPr/>
          <p:nvPr/>
        </p:nvCxnSpPr>
        <p:spPr>
          <a:xfrm>
            <a:off x="4520082" y="719667"/>
            <a:ext cx="0" cy="4056773"/>
          </a:xfrm>
          <a:prstGeom prst="line">
            <a:avLst/>
          </a:prstGeom>
          <a:ln w="3175" cap="flat" cmpd="sng" algn="ctr">
            <a:solidFill>
              <a:schemeClr val="bg1">
                <a:lumMod val="85000"/>
              </a:schemeClr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5EFECED-4DEE-4F9E-B19C-2F34F4B85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DevOps - Eisen, </a:t>
            </a:r>
            <a:r>
              <a:rPr lang="en-US" err="1"/>
              <a:t>doelen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middelen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13E191-6D6D-44A2-AA28-02DF48D5C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51A4BF-E647-4F55-9289-932F78685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32</a:t>
            </a:fld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F56CDFA3-EFD4-4B4F-9257-9A78FB294845}"/>
              </a:ext>
            </a:extLst>
          </p:cNvPr>
          <p:cNvSpPr/>
          <p:nvPr/>
        </p:nvSpPr>
        <p:spPr>
          <a:xfrm>
            <a:off x="3430433" y="1422249"/>
            <a:ext cx="2018864" cy="1698676"/>
          </a:xfrm>
          <a:prstGeom prst="rightArrow">
            <a:avLst/>
          </a:prstGeom>
          <a:gradFill flip="none" rotWithShape="1">
            <a:gsLst>
              <a:gs pos="0">
                <a:srgbClr val="FFCC00"/>
              </a:gs>
              <a:gs pos="100000">
                <a:srgbClr val="00AAC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4E1C9B-096E-4706-B92D-B09D45AA0D97}"/>
              </a:ext>
            </a:extLst>
          </p:cNvPr>
          <p:cNvSpPr txBox="1"/>
          <p:nvPr/>
        </p:nvSpPr>
        <p:spPr>
          <a:xfrm>
            <a:off x="6377186" y="1042079"/>
            <a:ext cx="5658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err="1"/>
              <a:t>schaal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sz="13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20DF12-E926-48C6-9837-8D9F53DEBDCE}"/>
              </a:ext>
            </a:extLst>
          </p:cNvPr>
          <p:cNvSpPr txBox="1"/>
          <p:nvPr/>
        </p:nvSpPr>
        <p:spPr>
          <a:xfrm>
            <a:off x="5995817" y="1340486"/>
            <a:ext cx="120706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err="1"/>
              <a:t>reactiesnelheid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sz="13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C469E-4C43-4D11-9C4E-BDF0E1115301}"/>
              </a:ext>
            </a:extLst>
          </p:cNvPr>
          <p:cNvSpPr txBox="1"/>
          <p:nvPr/>
        </p:nvSpPr>
        <p:spPr>
          <a:xfrm>
            <a:off x="7252164" y="881186"/>
            <a:ext cx="13465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err="1"/>
              <a:t>beschikbaarheid</a:t>
            </a:r>
            <a:r>
              <a:rPr lang="en-US" sz="1300"/>
              <a:t> 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sz="13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E24E77-ACDA-44D9-B386-F7C1859A55F9}"/>
              </a:ext>
            </a:extLst>
          </p:cNvPr>
          <p:cNvSpPr txBox="1"/>
          <p:nvPr/>
        </p:nvSpPr>
        <p:spPr>
          <a:xfrm>
            <a:off x="8186670" y="1908878"/>
            <a:ext cx="77905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err="1"/>
              <a:t>elasticiteit</a:t>
            </a:r>
            <a:r>
              <a:rPr lang="en-US" sz="130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8F4B2D-8882-4D67-B748-380033696A17}"/>
              </a:ext>
            </a:extLst>
          </p:cNvPr>
          <p:cNvSpPr txBox="1"/>
          <p:nvPr/>
        </p:nvSpPr>
        <p:spPr>
          <a:xfrm>
            <a:off x="3572707" y="2019312"/>
            <a:ext cx="9473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doorlooptijd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sz="13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FEE76-6862-4A58-9F07-50E6352BBF66}"/>
              </a:ext>
            </a:extLst>
          </p:cNvPr>
          <p:cNvSpPr txBox="1"/>
          <p:nvPr/>
        </p:nvSpPr>
        <p:spPr>
          <a:xfrm>
            <a:off x="4076738" y="2271587"/>
            <a:ext cx="82715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err="1"/>
              <a:t>frequentie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sz="13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74A0F9-4E31-4DD5-AAE9-2DBA0168D993}"/>
              </a:ext>
            </a:extLst>
          </p:cNvPr>
          <p:cNvSpPr txBox="1"/>
          <p:nvPr/>
        </p:nvSpPr>
        <p:spPr>
          <a:xfrm>
            <a:off x="6777539" y="2199895"/>
            <a:ext cx="168155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err="1"/>
              <a:t>gegevensbescherming</a:t>
            </a:r>
            <a:endParaRPr lang="en-US" sz="13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F7FD0-52D3-4A4A-B518-8543867A2032}"/>
              </a:ext>
            </a:extLst>
          </p:cNvPr>
          <p:cNvSpPr txBox="1"/>
          <p:nvPr/>
        </p:nvSpPr>
        <p:spPr>
          <a:xfrm>
            <a:off x="6764813" y="1891056"/>
            <a:ext cx="78867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err="1"/>
              <a:t>beveiliging</a:t>
            </a:r>
            <a:endParaRPr lang="en-US" sz="13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161211-F382-4534-9421-16FB6CE8EF0B}"/>
              </a:ext>
            </a:extLst>
          </p:cNvPr>
          <p:cNvSpPr txBox="1"/>
          <p:nvPr/>
        </p:nvSpPr>
        <p:spPr>
          <a:xfrm>
            <a:off x="7545272" y="1273984"/>
            <a:ext cx="131286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CAPEX =&gt; OPEX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42A39-E37E-4923-AC4D-4AA7259DB913}"/>
              </a:ext>
            </a:extLst>
          </p:cNvPr>
          <p:cNvSpPr txBox="1"/>
          <p:nvPr/>
        </p:nvSpPr>
        <p:spPr>
          <a:xfrm>
            <a:off x="7583039" y="1606043"/>
            <a:ext cx="87363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pay per use</a:t>
            </a:r>
          </a:p>
        </p:txBody>
      </p:sp>
      <p:sp>
        <p:nvSpPr>
          <p:cNvPr id="17" name="Scroll: Horizontal 16">
            <a:extLst>
              <a:ext uri="{FF2B5EF4-FFF2-40B4-BE49-F238E27FC236}">
                <a16:creationId xmlns:a16="http://schemas.microsoft.com/office/drawing/2014/main" id="{8DEB6DD7-9337-4618-9A0F-4CF3271CFAC5}"/>
              </a:ext>
            </a:extLst>
          </p:cNvPr>
          <p:cNvSpPr/>
          <p:nvPr/>
        </p:nvSpPr>
        <p:spPr>
          <a:xfrm>
            <a:off x="48999" y="1939232"/>
            <a:ext cx="1904327" cy="560270"/>
          </a:xfrm>
          <a:prstGeom prst="horizontalScrol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geen</a:t>
            </a:r>
            <a:r>
              <a:rPr lang="en-US"/>
              <a:t> business value </a:t>
            </a:r>
            <a:br>
              <a:rPr lang="en-US"/>
            </a:br>
            <a:r>
              <a:rPr lang="en-US"/>
              <a:t>(tot </a:t>
            </a:r>
            <a:r>
              <a:rPr lang="en-US" err="1"/>
              <a:t>aan</a:t>
            </a:r>
            <a:r>
              <a:rPr lang="en-US"/>
              <a:t> deployment)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DCDD3F-83E1-449C-BA2A-2CB431093FFA}"/>
              </a:ext>
            </a:extLst>
          </p:cNvPr>
          <p:cNvSpPr txBox="1"/>
          <p:nvPr/>
        </p:nvSpPr>
        <p:spPr>
          <a:xfrm>
            <a:off x="1559879" y="1237843"/>
            <a:ext cx="67646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err="1"/>
              <a:t>kwaliteit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sz="13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0649C74-7E19-4FBD-8CA1-39E442E7B7E2}"/>
              </a:ext>
            </a:extLst>
          </p:cNvPr>
          <p:cNvSpPr txBox="1"/>
          <p:nvPr/>
        </p:nvSpPr>
        <p:spPr>
          <a:xfrm>
            <a:off x="2532045" y="1457308"/>
            <a:ext cx="114294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time to market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sz="1300"/>
          </a:p>
        </p:txBody>
      </p:sp>
      <p:pic>
        <p:nvPicPr>
          <p:cNvPr id="19458" name="Picture 2" descr="Slagboom COMPACT - handbediend - gasdrukveer - Slagbomen ...">
            <a:extLst>
              <a:ext uri="{FF2B5EF4-FFF2-40B4-BE49-F238E27FC236}">
                <a16:creationId xmlns:a16="http://schemas.microsoft.com/office/drawing/2014/main" id="{46DA63DA-1C92-4899-9A21-D544DC5CA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05"/>
          <a:stretch/>
        </p:blipFill>
        <p:spPr bwMode="auto">
          <a:xfrm>
            <a:off x="4211452" y="2556099"/>
            <a:ext cx="1854117" cy="12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BEB7913-AF26-4430-A699-735543561995}"/>
              </a:ext>
            </a:extLst>
          </p:cNvPr>
          <p:cNvSpPr txBox="1"/>
          <p:nvPr/>
        </p:nvSpPr>
        <p:spPr>
          <a:xfrm>
            <a:off x="4520082" y="3104725"/>
            <a:ext cx="971420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err="1"/>
              <a:t>beheerbaar</a:t>
            </a:r>
            <a:endParaRPr lang="en-US" sz="1200"/>
          </a:p>
          <a:p>
            <a:r>
              <a:rPr lang="en-US" sz="1200" err="1"/>
              <a:t>schaalbaar</a:t>
            </a:r>
            <a:endParaRPr lang="en-US" sz="1200"/>
          </a:p>
          <a:p>
            <a:r>
              <a:rPr lang="en-US" sz="1200"/>
              <a:t>security inside</a:t>
            </a:r>
          </a:p>
          <a:p>
            <a:r>
              <a:rPr lang="en-US" sz="1200"/>
              <a:t>SLA KPIs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08AEA6-EA61-4296-AC0E-48063DC127BA}"/>
              </a:ext>
            </a:extLst>
          </p:cNvPr>
          <p:cNvSpPr txBox="1"/>
          <p:nvPr/>
        </p:nvSpPr>
        <p:spPr>
          <a:xfrm>
            <a:off x="64069" y="3185188"/>
            <a:ext cx="16078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infrastructure as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EB5AA0-F026-4E92-8CC8-3F93F8962FE7}"/>
              </a:ext>
            </a:extLst>
          </p:cNvPr>
          <p:cNvSpPr txBox="1"/>
          <p:nvPr/>
        </p:nvSpPr>
        <p:spPr>
          <a:xfrm>
            <a:off x="1761968" y="2731218"/>
            <a:ext cx="153094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err="1"/>
              <a:t>applicatie</a:t>
            </a:r>
            <a:r>
              <a:rPr lang="en-US" sz="1200"/>
              <a:t>, platform </a:t>
            </a:r>
            <a:r>
              <a:rPr lang="en-US" sz="1200" err="1"/>
              <a:t>en</a:t>
            </a:r>
            <a:r>
              <a:rPr lang="en-US" sz="1200"/>
              <a:t> infrastructure </a:t>
            </a:r>
            <a:r>
              <a:rPr lang="en-US" sz="1200" err="1"/>
              <a:t>vormen</a:t>
            </a:r>
            <a:r>
              <a:rPr lang="en-US" sz="1200"/>
              <a:t> </a:t>
            </a:r>
            <a:r>
              <a:rPr lang="en-US" sz="1200" err="1"/>
              <a:t>één</a:t>
            </a:r>
            <a:r>
              <a:rPr lang="en-US" sz="1200"/>
              <a:t> </a:t>
            </a:r>
            <a:r>
              <a:rPr lang="en-US" sz="1200" err="1"/>
              <a:t>geheel</a:t>
            </a:r>
            <a:r>
              <a:rPr lang="en-US" sz="1200"/>
              <a:t> </a:t>
            </a: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↕</a:t>
            </a:r>
            <a:endParaRPr lang="en-US" sz="12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ED34E9A-E677-4878-822E-4193B666EE2C}"/>
              </a:ext>
            </a:extLst>
          </p:cNvPr>
          <p:cNvSpPr txBox="1"/>
          <p:nvPr/>
        </p:nvSpPr>
        <p:spPr>
          <a:xfrm>
            <a:off x="2159134" y="3423502"/>
            <a:ext cx="160538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 err="1"/>
              <a:t>automatisering</a:t>
            </a:r>
            <a:r>
              <a:rPr lang="en-US" sz="1300" dirty="0"/>
              <a:t> </a:t>
            </a:r>
            <a:br>
              <a:rPr lang="en-US" sz="1300" dirty="0"/>
            </a:br>
            <a:r>
              <a:rPr lang="en-US" sz="1100" dirty="0"/>
              <a:t>(CI: test, build, QA)</a:t>
            </a:r>
            <a:endParaRPr lang="en-US" sz="13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87CBA46-7794-4CC6-AB01-C01F82337767}"/>
              </a:ext>
            </a:extLst>
          </p:cNvPr>
          <p:cNvSpPr txBox="1"/>
          <p:nvPr/>
        </p:nvSpPr>
        <p:spPr>
          <a:xfrm>
            <a:off x="3438888" y="3947829"/>
            <a:ext cx="1854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 err="1"/>
              <a:t>automatisering</a:t>
            </a:r>
            <a:r>
              <a:rPr lang="en-US" sz="1300" dirty="0"/>
              <a:t> </a:t>
            </a:r>
          </a:p>
          <a:p>
            <a:pPr algn="ctr"/>
            <a:r>
              <a:rPr lang="en-US" sz="1100" dirty="0"/>
              <a:t>(CD: deploy/provision)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15B6F0-CB38-4728-B781-4D1F0D3F6A7E}"/>
              </a:ext>
            </a:extLst>
          </p:cNvPr>
          <p:cNvSpPr txBox="1"/>
          <p:nvPr/>
        </p:nvSpPr>
        <p:spPr>
          <a:xfrm>
            <a:off x="5796886" y="3056008"/>
            <a:ext cx="2018864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 err="1"/>
              <a:t>automatisering</a:t>
            </a:r>
            <a:r>
              <a:rPr lang="en-US" sz="1300" dirty="0"/>
              <a:t> </a:t>
            </a:r>
          </a:p>
          <a:p>
            <a:pPr algn="ctr"/>
            <a:r>
              <a:rPr lang="en-US" sz="1100" dirty="0"/>
              <a:t>(</a:t>
            </a:r>
            <a:r>
              <a:rPr lang="en-US" sz="1100" dirty="0" err="1"/>
              <a:t>healthcheck</a:t>
            </a:r>
            <a:r>
              <a:rPr lang="en-US" sz="1100" dirty="0"/>
              <a:t>, failover, </a:t>
            </a:r>
            <a:r>
              <a:rPr lang="en-US" sz="1100" dirty="0" err="1"/>
              <a:t>schaal</a:t>
            </a:r>
            <a:r>
              <a:rPr lang="en-US" sz="1100" dirty="0"/>
              <a:t>, background jobs, no touch Ops)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4069F97-A93E-49AD-B158-E3389F481CEE}"/>
              </a:ext>
            </a:extLst>
          </p:cNvPr>
          <p:cNvSpPr txBox="1"/>
          <p:nvPr/>
        </p:nvSpPr>
        <p:spPr>
          <a:xfrm>
            <a:off x="7245739" y="3459878"/>
            <a:ext cx="2062104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/>
              <a:t>tools</a:t>
            </a:r>
          </a:p>
          <a:p>
            <a:pPr algn="ctr"/>
            <a:r>
              <a:rPr lang="en-US" sz="1100"/>
              <a:t>(monitoring, logging, inzicht, </a:t>
            </a:r>
            <a:r>
              <a:rPr lang="en-US" sz="1100" err="1"/>
              <a:t>visualisatie</a:t>
            </a:r>
            <a:r>
              <a:rPr lang="en-US" sz="1100"/>
              <a:t>, </a:t>
            </a:r>
            <a:r>
              <a:rPr lang="en-US" sz="1100" err="1"/>
              <a:t>incidentmanagement</a:t>
            </a:r>
            <a:r>
              <a:rPr lang="en-US" sz="1100"/>
              <a:t>) </a:t>
            </a:r>
            <a:endParaRPr lang="en-US" sz="10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69C4C59-2FB9-4AB5-BEC3-79444334DFAF}"/>
              </a:ext>
            </a:extLst>
          </p:cNvPr>
          <p:cNvSpPr txBox="1"/>
          <p:nvPr/>
        </p:nvSpPr>
        <p:spPr>
          <a:xfrm>
            <a:off x="296626" y="3662374"/>
            <a:ext cx="170880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/>
              <a:t>life cycle management/</a:t>
            </a:r>
            <a:br>
              <a:rPr lang="en-US" sz="1300"/>
            </a:br>
            <a:r>
              <a:rPr lang="en-US" sz="1300"/>
              <a:t>technisch </a:t>
            </a:r>
            <a:r>
              <a:rPr lang="en-US" sz="1300" err="1"/>
              <a:t>onderhoud</a:t>
            </a:r>
            <a:endParaRPr lang="en-US" sz="13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763053-D06A-4AA6-A907-763B8B94851F}"/>
              </a:ext>
            </a:extLst>
          </p:cNvPr>
          <p:cNvSpPr txBox="1"/>
          <p:nvPr/>
        </p:nvSpPr>
        <p:spPr>
          <a:xfrm>
            <a:off x="5348604" y="3982431"/>
            <a:ext cx="160781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infrastructure as code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410B2E5-C8C5-481B-83C9-1013EFCAD709}"/>
              </a:ext>
            </a:extLst>
          </p:cNvPr>
          <p:cNvSpPr txBox="1"/>
          <p:nvPr/>
        </p:nvSpPr>
        <p:spPr>
          <a:xfrm>
            <a:off x="7575919" y="4328542"/>
            <a:ext cx="1520515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/>
              <a:t>cloud</a:t>
            </a:r>
          </a:p>
          <a:p>
            <a:pPr algn="ctr"/>
            <a:r>
              <a:rPr lang="en-US" sz="1100"/>
              <a:t>(managed services, </a:t>
            </a:r>
            <a:r>
              <a:rPr lang="en-US" sz="1100" err="1"/>
              <a:t>faciliteiten</a:t>
            </a:r>
            <a:r>
              <a:rPr lang="en-US" sz="1100"/>
              <a:t>, </a:t>
            </a:r>
            <a:r>
              <a:rPr lang="en-US" sz="1100" err="1"/>
              <a:t>elasticiteit</a:t>
            </a:r>
            <a:r>
              <a:rPr lang="en-US" sz="1100"/>
              <a:t>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C9AE96E-0501-4F0B-81E2-14838A828B35}"/>
              </a:ext>
            </a:extLst>
          </p:cNvPr>
          <p:cNvSpPr txBox="1"/>
          <p:nvPr/>
        </p:nvSpPr>
        <p:spPr>
          <a:xfrm>
            <a:off x="5340326" y="4356333"/>
            <a:ext cx="2046814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 err="1"/>
              <a:t>virtualisatie</a:t>
            </a:r>
            <a:r>
              <a:rPr lang="en-US" sz="1300" dirty="0"/>
              <a:t> &amp; containers &amp; </a:t>
            </a:r>
            <a:r>
              <a:rPr lang="en-US" sz="1300" dirty="0" err="1"/>
              <a:t>containerplatform</a:t>
            </a:r>
            <a:r>
              <a:rPr lang="en-US" sz="1300" dirty="0"/>
              <a:t> &amp; serverless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7B2112-B583-4858-AE4C-61DC1069D0D2}"/>
              </a:ext>
            </a:extLst>
          </p:cNvPr>
          <p:cNvSpPr txBox="1"/>
          <p:nvPr/>
        </p:nvSpPr>
        <p:spPr>
          <a:xfrm>
            <a:off x="2317083" y="4139904"/>
            <a:ext cx="77104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containers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E361C87-D513-4F07-9012-89AAFAFF651E}"/>
              </a:ext>
            </a:extLst>
          </p:cNvPr>
          <p:cNvSpPr txBox="1"/>
          <p:nvPr/>
        </p:nvSpPr>
        <p:spPr>
          <a:xfrm>
            <a:off x="115345" y="1460592"/>
            <a:ext cx="114294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/>
              <a:t>microservices &amp; APIs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08F42DB-178B-4176-A6BE-C05272E95984}"/>
              </a:ext>
            </a:extLst>
          </p:cNvPr>
          <p:cNvSpPr txBox="1"/>
          <p:nvPr/>
        </p:nvSpPr>
        <p:spPr>
          <a:xfrm>
            <a:off x="34394" y="4237831"/>
            <a:ext cx="2497651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/>
              <a:t>tools</a:t>
            </a:r>
          </a:p>
          <a:p>
            <a:pPr algn="ctr"/>
            <a:r>
              <a:rPr lang="en-US" sz="1100"/>
              <a:t>(</a:t>
            </a:r>
            <a:r>
              <a:rPr lang="en-US" sz="1100" err="1"/>
              <a:t>communicatie</a:t>
            </a:r>
            <a:r>
              <a:rPr lang="en-US" sz="1100"/>
              <a:t>, </a:t>
            </a:r>
            <a:r>
              <a:rPr lang="en-US" sz="1100" err="1"/>
              <a:t>taakorganisatie</a:t>
            </a:r>
            <a:r>
              <a:rPr lang="en-US" sz="1100"/>
              <a:t>, kennisdeling, </a:t>
            </a:r>
            <a:r>
              <a:rPr lang="en-US" sz="1100" err="1"/>
              <a:t>visualisatie</a:t>
            </a:r>
            <a:r>
              <a:rPr lang="en-US" sz="1100"/>
              <a:t> </a:t>
            </a:r>
            <a:r>
              <a:rPr lang="en-US" sz="1100" err="1"/>
              <a:t>en</a:t>
            </a:r>
            <a:r>
              <a:rPr lang="en-US" sz="1100"/>
              <a:t> inzicht) </a:t>
            </a:r>
            <a:endParaRPr lang="en-US" sz="100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7C48406-221A-4F06-9186-6FCA1BE45546}"/>
              </a:ext>
            </a:extLst>
          </p:cNvPr>
          <p:cNvSpPr txBox="1"/>
          <p:nvPr/>
        </p:nvSpPr>
        <p:spPr>
          <a:xfrm>
            <a:off x="1372904" y="1653567"/>
            <a:ext cx="50975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agility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sz="13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331A9C-2867-4424-8ECF-C1751EFA9140}"/>
              </a:ext>
            </a:extLst>
          </p:cNvPr>
          <p:cNvSpPr txBox="1"/>
          <p:nvPr/>
        </p:nvSpPr>
        <p:spPr>
          <a:xfrm>
            <a:off x="2014611" y="1932442"/>
            <a:ext cx="128580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err="1"/>
              <a:t>kosten</a:t>
            </a:r>
            <a:r>
              <a:rPr lang="en-US" sz="1300"/>
              <a:t> &amp; </a:t>
            </a:r>
            <a:r>
              <a:rPr lang="en-US" sz="1300" err="1"/>
              <a:t>risico’s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sz="13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F7E77F1-A20D-45A5-B4F0-2E4C05EAED0D}"/>
              </a:ext>
            </a:extLst>
          </p:cNvPr>
          <p:cNvSpPr txBox="1"/>
          <p:nvPr/>
        </p:nvSpPr>
        <p:spPr>
          <a:xfrm>
            <a:off x="5424346" y="1814856"/>
            <a:ext cx="114294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/>
              <a:t>green/blue deployment, A/B Testing, Canary Release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BDE99C6-D014-4195-8F3A-4BE690A2DD87}"/>
              </a:ext>
            </a:extLst>
          </p:cNvPr>
          <p:cNvSpPr txBox="1"/>
          <p:nvPr/>
        </p:nvSpPr>
        <p:spPr>
          <a:xfrm>
            <a:off x="6429687" y="1617700"/>
            <a:ext cx="69570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err="1">
                <a:cs typeface="Times New Roman" panose="02020603050405020304" pitchFamily="18" charset="0"/>
              </a:rPr>
              <a:t>oplostijd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↓</a:t>
            </a:r>
            <a:endParaRPr lang="en-US" sz="13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20DDAB0-ADBD-464A-A390-E3D4BFC03574}"/>
              </a:ext>
            </a:extLst>
          </p:cNvPr>
          <p:cNvSpPr txBox="1"/>
          <p:nvPr/>
        </p:nvSpPr>
        <p:spPr>
          <a:xfrm>
            <a:off x="7274644" y="2629322"/>
            <a:ext cx="1854116" cy="538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/>
              <a:t>data driven ops</a:t>
            </a:r>
          </a:p>
          <a:p>
            <a:pPr algn="ctr"/>
            <a:r>
              <a:rPr lang="en-US" sz="1100"/>
              <a:t>(</a:t>
            </a:r>
            <a:r>
              <a:rPr lang="en-US" sz="1100" err="1"/>
              <a:t>analyse</a:t>
            </a:r>
            <a:r>
              <a:rPr lang="en-US" sz="1100"/>
              <a:t> |trends &amp; patterns |predictive| auto act 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444FAB0-D864-4CB5-8353-6D6EE7605771}"/>
              </a:ext>
            </a:extLst>
          </p:cNvPr>
          <p:cNvSpPr txBox="1"/>
          <p:nvPr/>
        </p:nvSpPr>
        <p:spPr>
          <a:xfrm>
            <a:off x="2398562" y="1047142"/>
            <a:ext cx="13657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err="1"/>
              <a:t>voorspelbaarheid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sz="130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48182C9-63A2-4049-A9B0-E8B29F4CE88D}"/>
              </a:ext>
            </a:extLst>
          </p:cNvPr>
          <p:cNvSpPr txBox="1"/>
          <p:nvPr/>
        </p:nvSpPr>
        <p:spPr>
          <a:xfrm>
            <a:off x="6152510" y="635641"/>
            <a:ext cx="13833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business waarde </a:t>
            </a:r>
            <a:r>
              <a:rPr lang="en-US" sz="1300">
                <a:latin typeface="Times New Roman" panose="02020603050405020304" pitchFamily="18" charset="0"/>
                <a:cs typeface="Times New Roman" panose="02020603050405020304" pitchFamily="18" charset="0"/>
              </a:rPr>
              <a:t>↑</a:t>
            </a:r>
            <a:endParaRPr lang="en-US" sz="130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F693056-62C4-4406-A51A-2B39F8ABD6B2}"/>
              </a:ext>
            </a:extLst>
          </p:cNvPr>
          <p:cNvSpPr/>
          <p:nvPr/>
        </p:nvSpPr>
        <p:spPr>
          <a:xfrm>
            <a:off x="7274644" y="126822"/>
            <a:ext cx="1808507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9979F34-1B94-4494-A9EE-2CF6D50A1631}"/>
              </a:ext>
            </a:extLst>
          </p:cNvPr>
          <p:cNvSpPr/>
          <p:nvPr/>
        </p:nvSpPr>
        <p:spPr>
          <a:xfrm>
            <a:off x="0" y="618680"/>
            <a:ext cx="2117887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Development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AE2A6B4-DFF2-4981-AEFB-7A48E3F233A2}"/>
              </a:ext>
            </a:extLst>
          </p:cNvPr>
          <p:cNvSpPr txBox="1"/>
          <p:nvPr/>
        </p:nvSpPr>
        <p:spPr>
          <a:xfrm>
            <a:off x="2159133" y="3423502"/>
            <a:ext cx="1605381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dirty="0" err="1"/>
              <a:t>automatisering</a:t>
            </a:r>
            <a:r>
              <a:rPr lang="en-US" sz="1300" b="1" dirty="0"/>
              <a:t> </a:t>
            </a:r>
            <a:br>
              <a:rPr lang="en-US" sz="1300" dirty="0"/>
            </a:br>
            <a:r>
              <a:rPr lang="en-US" sz="1100" dirty="0"/>
              <a:t>(CI: test, build, QA)</a:t>
            </a:r>
            <a:endParaRPr lang="en-US" sz="13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32CA32-C34E-4E75-BA76-F6925136B839}"/>
              </a:ext>
            </a:extLst>
          </p:cNvPr>
          <p:cNvSpPr txBox="1"/>
          <p:nvPr/>
        </p:nvSpPr>
        <p:spPr>
          <a:xfrm>
            <a:off x="5802184" y="3056008"/>
            <a:ext cx="2018864" cy="53860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dirty="0" err="1"/>
              <a:t>automatisering</a:t>
            </a:r>
            <a:r>
              <a:rPr lang="en-US" sz="1300" dirty="0"/>
              <a:t> </a:t>
            </a:r>
          </a:p>
          <a:p>
            <a:pPr algn="ctr"/>
            <a:r>
              <a:rPr lang="en-US" sz="1100" dirty="0"/>
              <a:t>(</a:t>
            </a:r>
            <a:r>
              <a:rPr lang="en-US" sz="1100" dirty="0" err="1"/>
              <a:t>healthcheck</a:t>
            </a:r>
            <a:r>
              <a:rPr lang="en-US" sz="1100" dirty="0"/>
              <a:t>, failover, </a:t>
            </a:r>
            <a:r>
              <a:rPr lang="en-US" sz="1100" dirty="0" err="1"/>
              <a:t>schaal</a:t>
            </a:r>
            <a:r>
              <a:rPr lang="en-US" sz="1100" dirty="0"/>
              <a:t>, background jobs, no touch Ops)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46EB45-5890-4467-97AF-42D42FD247AD}"/>
              </a:ext>
            </a:extLst>
          </p:cNvPr>
          <p:cNvSpPr txBox="1"/>
          <p:nvPr/>
        </p:nvSpPr>
        <p:spPr>
          <a:xfrm>
            <a:off x="3438888" y="3947829"/>
            <a:ext cx="1854116" cy="36933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b="1" dirty="0" err="1"/>
              <a:t>automatisering</a:t>
            </a:r>
            <a:r>
              <a:rPr lang="en-US" sz="1300" b="1" dirty="0"/>
              <a:t> </a:t>
            </a:r>
          </a:p>
          <a:p>
            <a:pPr algn="ctr"/>
            <a:r>
              <a:rPr lang="en-US" sz="1100" dirty="0"/>
              <a:t>(CD: deploy/provision)</a:t>
            </a:r>
          </a:p>
        </p:txBody>
      </p:sp>
    </p:spTree>
    <p:extLst>
      <p:ext uri="{BB962C8B-B14F-4D97-AF65-F5344CB8AC3E}">
        <p14:creationId xmlns:p14="http://schemas.microsoft.com/office/powerpoint/2010/main" val="342944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18" grpId="0"/>
      <p:bldP spid="19" grpId="0"/>
      <p:bldP spid="20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9" grpId="0"/>
      <p:bldP spid="40" grpId="0"/>
      <p:bldP spid="46" grpId="0"/>
      <p:bldP spid="47" grpId="0"/>
      <p:bldP spid="50" grpId="0"/>
      <p:bldP spid="52" grpId="0"/>
      <p:bldP spid="5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nagit_SNG833">
            <a:extLst>
              <a:ext uri="{FF2B5EF4-FFF2-40B4-BE49-F238E27FC236}">
                <a16:creationId xmlns:a16="http://schemas.microsoft.com/office/drawing/2014/main" id="{1A3289A7-E855-40FF-8E41-063E16235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281" y="1993320"/>
            <a:ext cx="5770997" cy="28666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605A06-F7E3-4902-8F3E-1AA5E1563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Maar wat </a:t>
            </a:r>
            <a:r>
              <a:rPr lang="en-US" i="1"/>
              <a:t>is</a:t>
            </a:r>
            <a:r>
              <a:rPr lang="en-US"/>
              <a:t>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B6F39-0153-42C7-B391-5B08B074B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weten </a:t>
            </a:r>
          </a:p>
          <a:p>
            <a:pPr lvl="1"/>
            <a:r>
              <a:rPr lang="en-US" dirty="0"/>
              <a:t>wat de </a:t>
            </a:r>
            <a:r>
              <a:rPr lang="en-US" dirty="0" err="1"/>
              <a:t>ontwikkelingen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die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beïnvloed</a:t>
            </a:r>
            <a:endParaRPr lang="en-US" dirty="0"/>
          </a:p>
          <a:p>
            <a:pPr lvl="1"/>
            <a:r>
              <a:rPr lang="en-US" dirty="0"/>
              <a:t>wat we [</a:t>
            </a:r>
            <a:r>
              <a:rPr lang="en-US" dirty="0" err="1"/>
              <a:t>ermee</a:t>
            </a:r>
            <a:r>
              <a:rPr lang="en-US" dirty="0"/>
              <a:t>] </a:t>
            </a:r>
            <a:r>
              <a:rPr lang="en-US" dirty="0" err="1"/>
              <a:t>willen</a:t>
            </a:r>
            <a:r>
              <a:rPr lang="en-US" dirty="0"/>
              <a:t> </a:t>
            </a:r>
            <a:r>
              <a:rPr lang="en-US" dirty="0" err="1"/>
              <a:t>bereiken</a:t>
            </a:r>
            <a:endParaRPr lang="en-US" dirty="0"/>
          </a:p>
          <a:p>
            <a:pPr lvl="1"/>
            <a:r>
              <a:rPr lang="en-US" dirty="0" err="1"/>
              <a:t>welke</a:t>
            </a:r>
            <a:r>
              <a:rPr lang="en-US" dirty="0"/>
              <a:t> middelen we </a:t>
            </a:r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inzetten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Maar wat is het nu </a:t>
            </a:r>
            <a:r>
              <a:rPr lang="en-US" dirty="0" err="1"/>
              <a:t>echt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F3A331-66BF-432B-9E98-03F7FE35A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C3A0A-E57B-46BF-8417-AD96DE9EC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32169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E29C-2C0C-4FC4-AFD5-22953240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DevOps?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D784-8E2F-4066-8EF2-79C72B81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98255-CBB2-49D6-ADF8-6B0207BD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34</a:t>
            </a:fld>
            <a:endParaRPr lang="nl-NL"/>
          </a:p>
        </p:txBody>
      </p:sp>
      <p:pic>
        <p:nvPicPr>
          <p:cNvPr id="9" name="Snagit_SNG83B">
            <a:extLst>
              <a:ext uri="{FF2B5EF4-FFF2-40B4-BE49-F238E27FC236}">
                <a16:creationId xmlns:a16="http://schemas.microsoft.com/office/drawing/2014/main" id="{D945CB6D-4F8D-440B-9857-D4AA9EBD2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6" y="830429"/>
            <a:ext cx="7011008" cy="348264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D43BEC-1595-493A-BCE6-8067982F8541}"/>
              </a:ext>
            </a:extLst>
          </p:cNvPr>
          <p:cNvSpPr txBox="1"/>
          <p:nvPr/>
        </p:nvSpPr>
        <p:spPr>
          <a:xfrm>
            <a:off x="4130644" y="634902"/>
            <a:ext cx="10964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automatisering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89970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E29C-2C0C-4FC4-AFD5-22953240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DevOps?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D784-8E2F-4066-8EF2-79C72B81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98255-CBB2-49D6-ADF8-6B0207BD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35</a:t>
            </a:fld>
            <a:endParaRPr lang="nl-NL"/>
          </a:p>
        </p:txBody>
      </p:sp>
      <p:pic>
        <p:nvPicPr>
          <p:cNvPr id="6" name="Snagit_SNG833">
            <a:extLst>
              <a:ext uri="{FF2B5EF4-FFF2-40B4-BE49-F238E27FC236}">
                <a16:creationId xmlns:a16="http://schemas.microsoft.com/office/drawing/2014/main" id="{07641BF4-D042-4FCD-A499-48103B3F6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41" y="1246560"/>
            <a:ext cx="5770997" cy="2866680"/>
          </a:xfrm>
          <a:prstGeom prst="rect">
            <a:avLst/>
          </a:prstGeom>
        </p:spPr>
      </p:pic>
      <p:pic>
        <p:nvPicPr>
          <p:cNvPr id="8" name="Snagit_SNG858">
            <a:extLst>
              <a:ext uri="{FF2B5EF4-FFF2-40B4-BE49-F238E27FC236}">
                <a16:creationId xmlns:a16="http://schemas.microsoft.com/office/drawing/2014/main" id="{A32541D4-24C7-465E-BE3D-63C997BFE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496" y="830429"/>
            <a:ext cx="7011008" cy="34826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27A83F-DBA0-422D-A0F5-DE503157C2D5}"/>
              </a:ext>
            </a:extLst>
          </p:cNvPr>
          <p:cNvSpPr txBox="1"/>
          <p:nvPr/>
        </p:nvSpPr>
        <p:spPr>
          <a:xfrm>
            <a:off x="4130644" y="634902"/>
            <a:ext cx="10964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automatisering</a:t>
            </a:r>
            <a:endParaRPr 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8B24C74-8351-4174-BFDB-F1C439A404EC}"/>
              </a:ext>
            </a:extLst>
          </p:cNvPr>
          <p:cNvSpPr txBox="1"/>
          <p:nvPr/>
        </p:nvSpPr>
        <p:spPr>
          <a:xfrm>
            <a:off x="7512341" y="1054760"/>
            <a:ext cx="115256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i="1" dirty="0"/>
              <a:t>steeds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i="1" dirty="0" err="1"/>
              <a:t>meer</a:t>
            </a:r>
            <a:br>
              <a:rPr lang="en-US" sz="1300" dirty="0"/>
            </a:br>
            <a:r>
              <a:rPr lang="en-US" sz="1300" dirty="0"/>
              <a:t>business value </a:t>
            </a:r>
          </a:p>
        </p:txBody>
      </p:sp>
    </p:spTree>
    <p:extLst>
      <p:ext uri="{BB962C8B-B14F-4D97-AF65-F5344CB8AC3E}">
        <p14:creationId xmlns:p14="http://schemas.microsoft.com/office/powerpoint/2010/main" val="499076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E29C-2C0C-4FC4-AFD5-22953240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DevOps?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D784-8E2F-4066-8EF2-79C72B81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98255-CBB2-49D6-ADF8-6B0207BD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36</a:t>
            </a:fld>
            <a:endParaRPr lang="nl-NL"/>
          </a:p>
        </p:txBody>
      </p:sp>
      <p:pic>
        <p:nvPicPr>
          <p:cNvPr id="8" name="Snagit_SNG84D">
            <a:extLst>
              <a:ext uri="{FF2B5EF4-FFF2-40B4-BE49-F238E27FC236}">
                <a16:creationId xmlns:a16="http://schemas.microsoft.com/office/drawing/2014/main" id="{427AD4ED-2A08-4415-B4F4-6CEE0E1A4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6" y="830429"/>
            <a:ext cx="7011008" cy="348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F780BD-C088-42F4-BCED-591A3E049DE1}"/>
              </a:ext>
            </a:extLst>
          </p:cNvPr>
          <p:cNvSpPr txBox="1"/>
          <p:nvPr/>
        </p:nvSpPr>
        <p:spPr>
          <a:xfrm>
            <a:off x="514259" y="937409"/>
            <a:ext cx="142827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werkwijze</a:t>
            </a:r>
            <a:r>
              <a:rPr lang="en-US" sz="1300" dirty="0"/>
              <a:t> &amp; </a:t>
            </a:r>
            <a:r>
              <a:rPr lang="en-US" sz="1300" dirty="0" err="1"/>
              <a:t>cultuur</a:t>
            </a:r>
            <a:endParaRPr 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48212-C718-4E62-9066-39C9DF4DEE2D}"/>
              </a:ext>
            </a:extLst>
          </p:cNvPr>
          <p:cNvSpPr txBox="1"/>
          <p:nvPr/>
        </p:nvSpPr>
        <p:spPr>
          <a:xfrm>
            <a:off x="4130644" y="634902"/>
            <a:ext cx="10964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automatisering</a:t>
            </a:r>
            <a:endParaRPr 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AE2D49-C8ED-466A-9186-5D2AE8120CFC}"/>
              </a:ext>
            </a:extLst>
          </p:cNvPr>
          <p:cNvSpPr txBox="1"/>
          <p:nvPr/>
        </p:nvSpPr>
        <p:spPr>
          <a:xfrm>
            <a:off x="7512341" y="1054760"/>
            <a:ext cx="115256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steeds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meer</a:t>
            </a:r>
            <a:br>
              <a:rPr lang="en-US" sz="1300" dirty="0"/>
            </a:br>
            <a:r>
              <a:rPr lang="en-US" sz="1300" dirty="0"/>
              <a:t>business value </a:t>
            </a:r>
          </a:p>
        </p:txBody>
      </p:sp>
    </p:spTree>
    <p:extLst>
      <p:ext uri="{BB962C8B-B14F-4D97-AF65-F5344CB8AC3E}">
        <p14:creationId xmlns:p14="http://schemas.microsoft.com/office/powerpoint/2010/main" val="17021258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E29C-2C0C-4FC4-AFD5-22953240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DevOps?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D784-8E2F-4066-8EF2-79C72B81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98255-CBB2-49D6-ADF8-6B0207BD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37</a:t>
            </a:fld>
            <a:endParaRPr lang="nl-NL"/>
          </a:p>
        </p:txBody>
      </p:sp>
      <p:pic>
        <p:nvPicPr>
          <p:cNvPr id="8" name="Snagit_SNG85B">
            <a:extLst>
              <a:ext uri="{FF2B5EF4-FFF2-40B4-BE49-F238E27FC236}">
                <a16:creationId xmlns:a16="http://schemas.microsoft.com/office/drawing/2014/main" id="{DC3D0784-270F-4292-BADF-4C86654AF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6" y="830429"/>
            <a:ext cx="7011008" cy="348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A2158E-EAD3-4D16-B860-04CC2B92F607}"/>
              </a:ext>
            </a:extLst>
          </p:cNvPr>
          <p:cNvSpPr txBox="1"/>
          <p:nvPr/>
        </p:nvSpPr>
        <p:spPr>
          <a:xfrm>
            <a:off x="514259" y="937409"/>
            <a:ext cx="142827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werkwijze</a:t>
            </a:r>
            <a:r>
              <a:rPr lang="en-US" sz="1300" dirty="0"/>
              <a:t> &amp; </a:t>
            </a:r>
            <a:r>
              <a:rPr lang="en-US" sz="1300" dirty="0" err="1"/>
              <a:t>cultuur</a:t>
            </a:r>
            <a:endParaRPr 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F7AC2C-A7A6-4FF2-9BB7-8C1384A3E2C1}"/>
              </a:ext>
            </a:extLst>
          </p:cNvPr>
          <p:cNvSpPr txBox="1"/>
          <p:nvPr/>
        </p:nvSpPr>
        <p:spPr>
          <a:xfrm>
            <a:off x="4130644" y="634902"/>
            <a:ext cx="10964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automatisering</a:t>
            </a:r>
            <a:endParaRPr 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1556F3D-B701-4EBC-94AA-97E1E4153AFB}"/>
              </a:ext>
            </a:extLst>
          </p:cNvPr>
          <p:cNvSpPr txBox="1"/>
          <p:nvPr/>
        </p:nvSpPr>
        <p:spPr>
          <a:xfrm>
            <a:off x="7512341" y="1054760"/>
            <a:ext cx="115256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steeds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meer</a:t>
            </a:r>
            <a:br>
              <a:rPr lang="en-US" sz="1300" dirty="0"/>
            </a:br>
            <a:r>
              <a:rPr lang="en-US" sz="1300" dirty="0"/>
              <a:t>business value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FD1F0-7810-47A0-A2F7-4DFCACD8F42E}"/>
              </a:ext>
            </a:extLst>
          </p:cNvPr>
          <p:cNvSpPr txBox="1"/>
          <p:nvPr/>
        </p:nvSpPr>
        <p:spPr>
          <a:xfrm>
            <a:off x="7148630" y="4079434"/>
            <a:ext cx="15517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infrastructure is code</a:t>
            </a:r>
          </a:p>
        </p:txBody>
      </p:sp>
    </p:spTree>
    <p:extLst>
      <p:ext uri="{BB962C8B-B14F-4D97-AF65-F5344CB8AC3E}">
        <p14:creationId xmlns:p14="http://schemas.microsoft.com/office/powerpoint/2010/main" val="3955619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E29C-2C0C-4FC4-AFD5-22953240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DevOps?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D784-8E2F-4066-8EF2-79C72B81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98255-CBB2-49D6-ADF8-6B0207BD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38</a:t>
            </a:fld>
            <a:endParaRPr lang="nl-NL"/>
          </a:p>
        </p:txBody>
      </p:sp>
      <p:pic>
        <p:nvPicPr>
          <p:cNvPr id="8" name="Snagit_SNG866">
            <a:extLst>
              <a:ext uri="{FF2B5EF4-FFF2-40B4-BE49-F238E27FC236}">
                <a16:creationId xmlns:a16="http://schemas.microsoft.com/office/drawing/2014/main" id="{4D53B345-9D53-46AE-8D07-0A7397FA8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6" y="830429"/>
            <a:ext cx="7011008" cy="348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8E31907-4BB8-4F83-B41E-034BD1C7978D}"/>
              </a:ext>
            </a:extLst>
          </p:cNvPr>
          <p:cNvSpPr txBox="1"/>
          <p:nvPr/>
        </p:nvSpPr>
        <p:spPr>
          <a:xfrm>
            <a:off x="514259" y="937409"/>
            <a:ext cx="142827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werkwijze</a:t>
            </a:r>
            <a:r>
              <a:rPr lang="en-US" sz="1300" dirty="0"/>
              <a:t> &amp; </a:t>
            </a:r>
            <a:r>
              <a:rPr lang="en-US" sz="1300" dirty="0" err="1"/>
              <a:t>cultuur</a:t>
            </a:r>
            <a:endParaRPr 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82DBE9-4629-425F-853C-607B47B578A0}"/>
              </a:ext>
            </a:extLst>
          </p:cNvPr>
          <p:cNvSpPr txBox="1"/>
          <p:nvPr/>
        </p:nvSpPr>
        <p:spPr>
          <a:xfrm>
            <a:off x="4130644" y="634902"/>
            <a:ext cx="10964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automatisering</a:t>
            </a:r>
            <a:endParaRPr 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08B44-2217-4E0F-A3E6-155D986504A6}"/>
              </a:ext>
            </a:extLst>
          </p:cNvPr>
          <p:cNvSpPr txBox="1"/>
          <p:nvPr/>
        </p:nvSpPr>
        <p:spPr>
          <a:xfrm>
            <a:off x="7148630" y="4079434"/>
            <a:ext cx="15517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infrastructure is code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8EB78E4-BD1D-462B-9CE8-9A2E8148616C}"/>
              </a:ext>
            </a:extLst>
          </p:cNvPr>
          <p:cNvSpPr txBox="1"/>
          <p:nvPr/>
        </p:nvSpPr>
        <p:spPr>
          <a:xfrm>
            <a:off x="666337" y="3893229"/>
            <a:ext cx="15517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software engineering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D6903A-4399-4B9E-8CC7-68D5813C29C3}"/>
              </a:ext>
            </a:extLst>
          </p:cNvPr>
          <p:cNvSpPr txBox="1"/>
          <p:nvPr/>
        </p:nvSpPr>
        <p:spPr>
          <a:xfrm>
            <a:off x="7512341" y="1054760"/>
            <a:ext cx="115256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steeds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meer</a:t>
            </a:r>
            <a:br>
              <a:rPr lang="en-US" sz="1300" dirty="0"/>
            </a:br>
            <a:r>
              <a:rPr lang="en-US" sz="1300" dirty="0"/>
              <a:t>business value </a:t>
            </a:r>
          </a:p>
        </p:txBody>
      </p:sp>
    </p:spTree>
    <p:extLst>
      <p:ext uri="{BB962C8B-B14F-4D97-AF65-F5344CB8AC3E}">
        <p14:creationId xmlns:p14="http://schemas.microsoft.com/office/powerpoint/2010/main" val="40697227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E29C-2C0C-4FC4-AFD5-22953240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DevOps?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D784-8E2F-4066-8EF2-79C72B81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98255-CBB2-49D6-ADF8-6B0207BD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39</a:t>
            </a:fld>
            <a:endParaRPr lang="nl-NL"/>
          </a:p>
        </p:txBody>
      </p:sp>
      <p:pic>
        <p:nvPicPr>
          <p:cNvPr id="8" name="Snagit_SNG83F">
            <a:extLst>
              <a:ext uri="{FF2B5EF4-FFF2-40B4-BE49-F238E27FC236}">
                <a16:creationId xmlns:a16="http://schemas.microsoft.com/office/drawing/2014/main" id="{D693BD58-701D-43F9-BCF4-7EB4D507C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6" y="830429"/>
            <a:ext cx="7011008" cy="348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805A308-F020-4EB7-8A79-3A958EBB53C7}"/>
              </a:ext>
            </a:extLst>
          </p:cNvPr>
          <p:cNvSpPr txBox="1"/>
          <p:nvPr/>
        </p:nvSpPr>
        <p:spPr>
          <a:xfrm>
            <a:off x="514259" y="937409"/>
            <a:ext cx="142827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werkwijze</a:t>
            </a:r>
            <a:r>
              <a:rPr lang="en-US" sz="1300" dirty="0"/>
              <a:t> &amp; </a:t>
            </a:r>
            <a:r>
              <a:rPr lang="en-US" sz="1300" dirty="0" err="1"/>
              <a:t>cultuur</a:t>
            </a:r>
            <a:endParaRPr 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1B2120-CCBE-4CC1-8E70-C5826D5A74E2}"/>
              </a:ext>
            </a:extLst>
          </p:cNvPr>
          <p:cNvSpPr txBox="1"/>
          <p:nvPr/>
        </p:nvSpPr>
        <p:spPr>
          <a:xfrm>
            <a:off x="4130644" y="634902"/>
            <a:ext cx="10964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automatisering</a:t>
            </a:r>
            <a:endParaRPr 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BDC83-E351-4127-8AB6-71CD0FED5136}"/>
              </a:ext>
            </a:extLst>
          </p:cNvPr>
          <p:cNvSpPr txBox="1"/>
          <p:nvPr/>
        </p:nvSpPr>
        <p:spPr>
          <a:xfrm>
            <a:off x="7148630" y="4079434"/>
            <a:ext cx="15517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infrastructure is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87B4FB-6EBA-4F21-ACCE-D69CB4930A1B}"/>
              </a:ext>
            </a:extLst>
          </p:cNvPr>
          <p:cNvSpPr txBox="1"/>
          <p:nvPr/>
        </p:nvSpPr>
        <p:spPr>
          <a:xfrm>
            <a:off x="378598" y="2397006"/>
            <a:ext cx="5754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shift left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B7B47B-AF46-4B46-B3DB-1314C12770C8}"/>
              </a:ext>
            </a:extLst>
          </p:cNvPr>
          <p:cNvSpPr txBox="1"/>
          <p:nvPr/>
        </p:nvSpPr>
        <p:spPr>
          <a:xfrm>
            <a:off x="666337" y="3893229"/>
            <a:ext cx="15517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software engineering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7C94FF-253A-472D-81E3-23A36E348FCE}"/>
              </a:ext>
            </a:extLst>
          </p:cNvPr>
          <p:cNvSpPr txBox="1"/>
          <p:nvPr/>
        </p:nvSpPr>
        <p:spPr>
          <a:xfrm>
            <a:off x="7512341" y="1054760"/>
            <a:ext cx="115256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steeds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meer</a:t>
            </a:r>
            <a:br>
              <a:rPr lang="en-US" sz="1300" dirty="0"/>
            </a:br>
            <a:r>
              <a:rPr lang="en-US" sz="1300" dirty="0"/>
              <a:t>business value </a:t>
            </a:r>
          </a:p>
        </p:txBody>
      </p:sp>
    </p:spTree>
    <p:extLst>
      <p:ext uri="{BB962C8B-B14F-4D97-AF65-F5344CB8AC3E}">
        <p14:creationId xmlns:p14="http://schemas.microsoft.com/office/powerpoint/2010/main" val="22536832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0140-F164-4FD5-8E9A-419C7821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Buzzword Bingo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54D15-4818-4177-994B-3AC503EC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143A6-A137-4BDC-BE9A-ACACD349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</a:t>
            </a:fld>
            <a:endParaRPr lang="nl-NL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7CCDDA3-9D44-4C8B-B006-0A94DC597D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8408022"/>
              </p:ext>
            </p:extLst>
          </p:nvPr>
        </p:nvGraphicFramePr>
        <p:xfrm>
          <a:off x="719999" y="698988"/>
          <a:ext cx="7793382" cy="41762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98897">
                  <a:extLst>
                    <a:ext uri="{9D8B030D-6E8A-4147-A177-3AD203B41FA5}">
                      <a16:colId xmlns:a16="http://schemas.microsoft.com/office/drawing/2014/main" val="3080149251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3292454357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1743237958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79555057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2078143367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610957440"/>
                    </a:ext>
                  </a:extLst>
                </a:gridCol>
              </a:tblGrid>
              <a:tr h="83525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76852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982564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849983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30647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1000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66453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E29C-2C0C-4FC4-AFD5-22953240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DevOps?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D784-8E2F-4066-8EF2-79C72B81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98255-CBB2-49D6-ADF8-6B0207BD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40</a:t>
            </a:fld>
            <a:endParaRPr lang="nl-NL"/>
          </a:p>
        </p:txBody>
      </p:sp>
      <p:pic>
        <p:nvPicPr>
          <p:cNvPr id="6" name="Snagit_SNG85C">
            <a:extLst>
              <a:ext uri="{FF2B5EF4-FFF2-40B4-BE49-F238E27FC236}">
                <a16:creationId xmlns:a16="http://schemas.microsoft.com/office/drawing/2014/main" id="{34669989-3169-45AD-92A0-ED577EEFD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6" y="830429"/>
            <a:ext cx="7011008" cy="348264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09A0D7E-9A0D-4DB1-89FB-2A1DA7DB5868}"/>
              </a:ext>
            </a:extLst>
          </p:cNvPr>
          <p:cNvSpPr txBox="1"/>
          <p:nvPr/>
        </p:nvSpPr>
        <p:spPr>
          <a:xfrm>
            <a:off x="514259" y="937409"/>
            <a:ext cx="142827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werkwijze</a:t>
            </a:r>
            <a:r>
              <a:rPr lang="en-US" sz="1300" dirty="0"/>
              <a:t> &amp; </a:t>
            </a:r>
            <a:r>
              <a:rPr lang="en-US" sz="1300" dirty="0" err="1"/>
              <a:t>cultuur</a:t>
            </a:r>
            <a:endParaRPr 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3C8220-D152-4368-8493-BD14E9E9082D}"/>
              </a:ext>
            </a:extLst>
          </p:cNvPr>
          <p:cNvSpPr txBox="1"/>
          <p:nvPr/>
        </p:nvSpPr>
        <p:spPr>
          <a:xfrm>
            <a:off x="4130644" y="634902"/>
            <a:ext cx="10964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automatisering</a:t>
            </a:r>
            <a:endParaRPr lang="en-US" sz="13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F5C9EE-9FE3-47BC-8CA3-6102AFA826CD}"/>
              </a:ext>
            </a:extLst>
          </p:cNvPr>
          <p:cNvSpPr txBox="1"/>
          <p:nvPr/>
        </p:nvSpPr>
        <p:spPr>
          <a:xfrm>
            <a:off x="7148630" y="4079434"/>
            <a:ext cx="15517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infrastructure is code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F79094-213E-4778-9C2B-A146D2D2F439}"/>
              </a:ext>
            </a:extLst>
          </p:cNvPr>
          <p:cNvSpPr txBox="1"/>
          <p:nvPr/>
        </p:nvSpPr>
        <p:spPr>
          <a:xfrm>
            <a:off x="378598" y="2397006"/>
            <a:ext cx="5754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shift left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7E54F5-DCB8-4396-8BDF-228CAA2C67DF}"/>
              </a:ext>
            </a:extLst>
          </p:cNvPr>
          <p:cNvSpPr txBox="1"/>
          <p:nvPr/>
        </p:nvSpPr>
        <p:spPr>
          <a:xfrm>
            <a:off x="4100404" y="3756576"/>
            <a:ext cx="102271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data driven IT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1E1714-3357-40FB-827C-C0E5E678CB20}"/>
              </a:ext>
            </a:extLst>
          </p:cNvPr>
          <p:cNvSpPr txBox="1"/>
          <p:nvPr/>
        </p:nvSpPr>
        <p:spPr>
          <a:xfrm>
            <a:off x="666337" y="3893229"/>
            <a:ext cx="15517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software engineering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44D67E-6283-4C20-BC53-C0E9C704061E}"/>
              </a:ext>
            </a:extLst>
          </p:cNvPr>
          <p:cNvSpPr txBox="1"/>
          <p:nvPr/>
        </p:nvSpPr>
        <p:spPr>
          <a:xfrm>
            <a:off x="7512341" y="1054760"/>
            <a:ext cx="115256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steeds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meer</a:t>
            </a:r>
            <a:br>
              <a:rPr lang="en-US" sz="1300" dirty="0"/>
            </a:br>
            <a:r>
              <a:rPr lang="en-US" sz="1300" dirty="0"/>
              <a:t>business value </a:t>
            </a:r>
          </a:p>
        </p:txBody>
      </p:sp>
    </p:spTree>
    <p:extLst>
      <p:ext uri="{BB962C8B-B14F-4D97-AF65-F5344CB8AC3E}">
        <p14:creationId xmlns:p14="http://schemas.microsoft.com/office/powerpoint/2010/main" val="40033163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DE29C-2C0C-4FC4-AFD5-229532409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DevOps?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95D784-8E2F-4066-8EF2-79C72B81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8F98255-CBB2-49D6-ADF8-6B0207BD6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41</a:t>
            </a:fld>
            <a:endParaRPr lang="nl-NL"/>
          </a:p>
        </p:txBody>
      </p:sp>
      <p:pic>
        <p:nvPicPr>
          <p:cNvPr id="6" name="Snagit_SNG86F">
            <a:extLst>
              <a:ext uri="{FF2B5EF4-FFF2-40B4-BE49-F238E27FC236}">
                <a16:creationId xmlns:a16="http://schemas.microsoft.com/office/drawing/2014/main" id="{8D365C69-1ED5-4F0F-B3D9-853C7A250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496" y="830429"/>
            <a:ext cx="7011008" cy="348264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46CB7E0-8B67-4B7C-A7FA-6A45527759DB}"/>
              </a:ext>
            </a:extLst>
          </p:cNvPr>
          <p:cNvSpPr txBox="1"/>
          <p:nvPr/>
        </p:nvSpPr>
        <p:spPr>
          <a:xfrm>
            <a:off x="514259" y="937409"/>
            <a:ext cx="142827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werkwijze</a:t>
            </a:r>
            <a:r>
              <a:rPr lang="en-US" sz="1300" dirty="0"/>
              <a:t> &amp; </a:t>
            </a:r>
            <a:r>
              <a:rPr lang="en-US" sz="1300" dirty="0" err="1"/>
              <a:t>cultuur</a:t>
            </a:r>
            <a:endParaRPr lang="en-US" sz="13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26D76C-DBEF-4E65-A497-ABE00A96FF61}"/>
              </a:ext>
            </a:extLst>
          </p:cNvPr>
          <p:cNvSpPr txBox="1"/>
          <p:nvPr/>
        </p:nvSpPr>
        <p:spPr>
          <a:xfrm>
            <a:off x="4130644" y="634902"/>
            <a:ext cx="10964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automatisering</a:t>
            </a:r>
            <a:endParaRPr lang="en-US" sz="13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AB7F8-2793-4321-8064-15574D60166D}"/>
              </a:ext>
            </a:extLst>
          </p:cNvPr>
          <p:cNvSpPr txBox="1"/>
          <p:nvPr/>
        </p:nvSpPr>
        <p:spPr>
          <a:xfrm>
            <a:off x="7148630" y="4079434"/>
            <a:ext cx="15517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infrastructure is 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C944B2-D730-4E15-A455-FC739FA101C0}"/>
              </a:ext>
            </a:extLst>
          </p:cNvPr>
          <p:cNvSpPr txBox="1"/>
          <p:nvPr/>
        </p:nvSpPr>
        <p:spPr>
          <a:xfrm>
            <a:off x="2664024" y="4092401"/>
            <a:ext cx="3923976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7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7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F818C6D-973E-416A-9F3C-A1978A670EEB}"/>
              </a:ext>
            </a:extLst>
          </p:cNvPr>
          <p:cNvSpPr txBox="1"/>
          <p:nvPr/>
        </p:nvSpPr>
        <p:spPr>
          <a:xfrm>
            <a:off x="3065488" y="4708446"/>
            <a:ext cx="312104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één</a:t>
            </a:r>
            <a:r>
              <a:rPr lang="en-US" sz="1300" dirty="0"/>
              <a:t> team </a:t>
            </a:r>
            <a:r>
              <a:rPr lang="en-US" sz="1300" dirty="0" err="1"/>
              <a:t>eigenaar</a:t>
            </a:r>
            <a:r>
              <a:rPr lang="en-US" sz="1300" dirty="0"/>
              <a:t> door hele </a:t>
            </a:r>
            <a:r>
              <a:rPr lang="en-US" sz="1300" dirty="0" err="1"/>
              <a:t>levenscyclus</a:t>
            </a:r>
            <a:endParaRPr lang="en-US" sz="13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EDF44C-68AA-4FA9-8F2F-94A49621A2BA}"/>
              </a:ext>
            </a:extLst>
          </p:cNvPr>
          <p:cNvSpPr txBox="1"/>
          <p:nvPr/>
        </p:nvSpPr>
        <p:spPr>
          <a:xfrm>
            <a:off x="378598" y="2397006"/>
            <a:ext cx="5754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shift left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ABF8B-A75C-44BB-A88F-A0CECF043FAB}"/>
              </a:ext>
            </a:extLst>
          </p:cNvPr>
          <p:cNvSpPr txBox="1"/>
          <p:nvPr/>
        </p:nvSpPr>
        <p:spPr>
          <a:xfrm>
            <a:off x="4100404" y="3756576"/>
            <a:ext cx="102271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data driven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CD2ED-6C68-4BFA-973D-5580B80C71EC}"/>
              </a:ext>
            </a:extLst>
          </p:cNvPr>
          <p:cNvSpPr txBox="1"/>
          <p:nvPr/>
        </p:nvSpPr>
        <p:spPr>
          <a:xfrm>
            <a:off x="666337" y="3893229"/>
            <a:ext cx="155170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software engineering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ED0DE1-0530-4F4F-8F18-6E90D8E9064C}"/>
              </a:ext>
            </a:extLst>
          </p:cNvPr>
          <p:cNvSpPr txBox="1"/>
          <p:nvPr/>
        </p:nvSpPr>
        <p:spPr>
          <a:xfrm>
            <a:off x="7512341" y="1054760"/>
            <a:ext cx="115256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steeds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meer</a:t>
            </a:r>
            <a:br>
              <a:rPr lang="en-US" sz="1300" dirty="0"/>
            </a:br>
            <a:r>
              <a:rPr lang="en-US" sz="1300" dirty="0"/>
              <a:t>business value </a:t>
            </a:r>
          </a:p>
        </p:txBody>
      </p:sp>
    </p:spTree>
    <p:extLst>
      <p:ext uri="{BB962C8B-B14F-4D97-AF65-F5344CB8AC3E}">
        <p14:creationId xmlns:p14="http://schemas.microsoft.com/office/powerpoint/2010/main" val="9417062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FB2CF-1C01-4BEF-ABD4-6A2363010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Wat is </a:t>
            </a:r>
            <a:r>
              <a:rPr lang="en-US" err="1"/>
              <a:t>een</a:t>
            </a:r>
            <a:r>
              <a:rPr lang="en-US"/>
              <a:t> DevOps Team?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DevOps Engineer?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97A21-2E0E-4EBF-BC4E-DBF5F9C26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00216"/>
            <a:ext cx="6623999" cy="4015784"/>
          </a:xfrm>
        </p:spPr>
        <p:txBody>
          <a:bodyPr/>
          <a:lstStyle/>
          <a:p>
            <a:r>
              <a:rPr lang="en-US"/>
              <a:t>Product team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ontwikkeling</a:t>
            </a:r>
            <a:r>
              <a:rPr lang="en-US"/>
              <a:t>, </a:t>
            </a:r>
            <a:r>
              <a:rPr lang="en-US" err="1"/>
              <a:t>onderhoud</a:t>
            </a:r>
            <a:r>
              <a:rPr lang="en-US"/>
              <a:t>, </a:t>
            </a:r>
            <a:r>
              <a:rPr lang="en-US" err="1"/>
              <a:t>uitrol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beheer</a:t>
            </a:r>
            <a:r>
              <a:rPr lang="en-US"/>
              <a:t> </a:t>
            </a:r>
            <a:r>
              <a:rPr lang="en-US" err="1"/>
              <a:t>verzorgt</a:t>
            </a:r>
            <a:r>
              <a:rPr lang="en-US"/>
              <a:t> (</a:t>
            </a:r>
            <a:r>
              <a:rPr lang="en-US" err="1"/>
              <a:t>volledig</a:t>
            </a:r>
            <a:r>
              <a:rPr lang="en-US"/>
              <a:t> end-to-end </a:t>
            </a:r>
            <a:r>
              <a:rPr lang="en-US" err="1"/>
              <a:t>eigenaarschap</a:t>
            </a:r>
            <a:r>
              <a:rPr lang="en-US"/>
              <a:t> van </a:t>
            </a:r>
            <a:r>
              <a:rPr lang="en-US" err="1"/>
              <a:t>applicatie</a:t>
            </a:r>
            <a:r>
              <a:rPr lang="en-US"/>
              <a:t>)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Team </a:t>
            </a:r>
            <a:r>
              <a:rPr lang="en-US" err="1"/>
              <a:t>dat</a:t>
            </a:r>
            <a:r>
              <a:rPr lang="en-US"/>
              <a:t> software </a:t>
            </a:r>
            <a:r>
              <a:rPr lang="en-US" err="1"/>
              <a:t>ontwikkelteams</a:t>
            </a:r>
            <a:r>
              <a:rPr lang="en-US"/>
              <a:t> </a:t>
            </a:r>
            <a:r>
              <a:rPr lang="en-US" err="1"/>
              <a:t>helpt</a:t>
            </a:r>
            <a:r>
              <a:rPr lang="en-US"/>
              <a:t> met </a:t>
            </a:r>
            <a:r>
              <a:rPr lang="en-US" err="1"/>
              <a:t>automatisering</a:t>
            </a:r>
            <a:r>
              <a:rPr lang="en-US"/>
              <a:t> van </a:t>
            </a:r>
            <a:r>
              <a:rPr lang="en-US" err="1"/>
              <a:t>hun</a:t>
            </a:r>
            <a:r>
              <a:rPr lang="en-US"/>
              <a:t> </a:t>
            </a:r>
            <a:r>
              <a:rPr lang="en-US" err="1"/>
              <a:t>voortbrengingsproces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/of de </a:t>
            </a:r>
            <a:r>
              <a:rPr lang="en-US" err="1"/>
              <a:t>oplevering</a:t>
            </a:r>
            <a:r>
              <a:rPr lang="en-US"/>
              <a:t> van releases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beheer</a:t>
            </a:r>
            <a:r>
              <a:rPr lang="en-US"/>
              <a:t>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Team </a:t>
            </a:r>
            <a:r>
              <a:rPr lang="en-US" err="1"/>
              <a:t>dat</a:t>
            </a:r>
            <a:r>
              <a:rPr lang="en-US"/>
              <a:t> </a:t>
            </a:r>
            <a:r>
              <a:rPr lang="en-US" err="1"/>
              <a:t>geautomatiseerde</a:t>
            </a:r>
            <a:r>
              <a:rPr lang="en-US"/>
              <a:t> </a:t>
            </a:r>
            <a:r>
              <a:rPr lang="en-US" err="1"/>
              <a:t>uitrol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beheer</a:t>
            </a:r>
            <a:r>
              <a:rPr lang="en-US"/>
              <a:t> doet op deliverables van software </a:t>
            </a:r>
            <a:r>
              <a:rPr lang="en-US" err="1"/>
              <a:t>ontwikkelteams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582D80-1712-4F2C-A8D5-0302909C92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BA0E44-7DAE-4D72-B3B4-9A1054E61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42</a:t>
            </a:fld>
            <a:endParaRPr lang="nl-NL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62DCAE-A5E2-48F4-A6E6-D3646DDC249E}"/>
              </a:ext>
            </a:extLst>
          </p:cNvPr>
          <p:cNvGrpSpPr/>
          <p:nvPr/>
        </p:nvGrpSpPr>
        <p:grpSpPr>
          <a:xfrm>
            <a:off x="1352782" y="1286317"/>
            <a:ext cx="5186624" cy="781380"/>
            <a:chOff x="1352782" y="1286317"/>
            <a:chExt cx="5186624" cy="781380"/>
          </a:xfrm>
        </p:grpSpPr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D8307D7F-640E-4D86-8F5D-F29FBBDA69A8}"/>
                </a:ext>
              </a:extLst>
            </p:cNvPr>
            <p:cNvSpPr/>
            <p:nvPr/>
          </p:nvSpPr>
          <p:spPr>
            <a:xfrm>
              <a:off x="3677568" y="1286317"/>
              <a:ext cx="894432" cy="781380"/>
            </a:xfrm>
            <a:prstGeom prst="rightArrow">
              <a:avLst/>
            </a:prstGeom>
            <a:gradFill flip="none" rotWithShape="1">
              <a:gsLst>
                <a:gs pos="0">
                  <a:srgbClr val="FFCC00"/>
                </a:gs>
                <a:gs pos="100000">
                  <a:srgbClr val="00AAC8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04EEB25-534F-46CC-A4E8-514B4D16C77B}"/>
                </a:ext>
              </a:extLst>
            </p:cNvPr>
            <p:cNvSpPr/>
            <p:nvPr/>
          </p:nvSpPr>
          <p:spPr>
            <a:xfrm>
              <a:off x="4730899" y="1446174"/>
              <a:ext cx="180850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Operations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D3B224-0EF0-4FB9-A344-CE425410C4BD}"/>
                </a:ext>
              </a:extLst>
            </p:cNvPr>
            <p:cNvSpPr/>
            <p:nvPr/>
          </p:nvSpPr>
          <p:spPr>
            <a:xfrm>
              <a:off x="1406288" y="1406382"/>
              <a:ext cx="211788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Development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B9F668-BF37-414C-A837-01E33452734D}"/>
                </a:ext>
              </a:extLst>
            </p:cNvPr>
            <p:cNvSpPr/>
            <p:nvPr/>
          </p:nvSpPr>
          <p:spPr>
            <a:xfrm>
              <a:off x="1352782" y="1365549"/>
              <a:ext cx="5186624" cy="577873"/>
            </a:xfrm>
            <a:prstGeom prst="rect">
              <a:avLst/>
            </a:prstGeom>
            <a:noFill/>
            <a:ln>
              <a:solidFill>
                <a:srgbClr val="007F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BCA038-1B69-416E-9C7A-ED01F47ECB6A}"/>
              </a:ext>
            </a:extLst>
          </p:cNvPr>
          <p:cNvGrpSpPr/>
          <p:nvPr/>
        </p:nvGrpSpPr>
        <p:grpSpPr>
          <a:xfrm>
            <a:off x="1406288" y="3934619"/>
            <a:ext cx="5133118" cy="781380"/>
            <a:chOff x="1406288" y="3934619"/>
            <a:chExt cx="5133118" cy="781380"/>
          </a:xfrm>
        </p:grpSpPr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90422E0A-EB8C-43CC-A4C1-D4A3AE917EA1}"/>
                </a:ext>
              </a:extLst>
            </p:cNvPr>
            <p:cNvSpPr/>
            <p:nvPr/>
          </p:nvSpPr>
          <p:spPr>
            <a:xfrm>
              <a:off x="3677568" y="3934619"/>
              <a:ext cx="894432" cy="781380"/>
            </a:xfrm>
            <a:prstGeom prst="rightArrow">
              <a:avLst/>
            </a:prstGeom>
            <a:gradFill flip="none" rotWithShape="1">
              <a:gsLst>
                <a:gs pos="0">
                  <a:srgbClr val="FFCC00"/>
                </a:gs>
                <a:gs pos="100000">
                  <a:srgbClr val="00AAC8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6DD6352-D239-4B4E-838F-92DB63545830}"/>
                </a:ext>
              </a:extLst>
            </p:cNvPr>
            <p:cNvSpPr/>
            <p:nvPr/>
          </p:nvSpPr>
          <p:spPr>
            <a:xfrm>
              <a:off x="4730899" y="4094476"/>
              <a:ext cx="180850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Operations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B7BEDEE-A053-4581-B7F5-749E7BAE7A9B}"/>
                </a:ext>
              </a:extLst>
            </p:cNvPr>
            <p:cNvSpPr/>
            <p:nvPr/>
          </p:nvSpPr>
          <p:spPr>
            <a:xfrm>
              <a:off x="1406288" y="4054684"/>
              <a:ext cx="211788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Development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882780A-85C4-4548-A606-79E11EA93981}"/>
                </a:ext>
              </a:extLst>
            </p:cNvPr>
            <p:cNvSpPr/>
            <p:nvPr/>
          </p:nvSpPr>
          <p:spPr>
            <a:xfrm>
              <a:off x="3849796" y="4036371"/>
              <a:ext cx="2689609" cy="577873"/>
            </a:xfrm>
            <a:prstGeom prst="rect">
              <a:avLst/>
            </a:prstGeom>
            <a:noFill/>
            <a:ln>
              <a:solidFill>
                <a:srgbClr val="007F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EE5820E-190E-4552-8469-A59A124AC2B1}"/>
              </a:ext>
            </a:extLst>
          </p:cNvPr>
          <p:cNvGrpSpPr/>
          <p:nvPr/>
        </p:nvGrpSpPr>
        <p:grpSpPr>
          <a:xfrm>
            <a:off x="1406288" y="2610468"/>
            <a:ext cx="5133118" cy="781380"/>
            <a:chOff x="1406288" y="2610468"/>
            <a:chExt cx="5133118" cy="781380"/>
          </a:xfrm>
        </p:grpSpPr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62EA51CC-477A-4835-9CB6-1DB382417A09}"/>
                </a:ext>
              </a:extLst>
            </p:cNvPr>
            <p:cNvSpPr/>
            <p:nvPr/>
          </p:nvSpPr>
          <p:spPr>
            <a:xfrm>
              <a:off x="3677568" y="2610468"/>
              <a:ext cx="894432" cy="781380"/>
            </a:xfrm>
            <a:prstGeom prst="rightArrow">
              <a:avLst/>
            </a:prstGeom>
            <a:gradFill flip="none" rotWithShape="1">
              <a:gsLst>
                <a:gs pos="0">
                  <a:srgbClr val="FFCC00"/>
                </a:gs>
                <a:gs pos="100000">
                  <a:srgbClr val="00AAC8"/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699999-7CFF-43CA-B7D4-DA76ECA59C17}"/>
                </a:ext>
              </a:extLst>
            </p:cNvPr>
            <p:cNvSpPr/>
            <p:nvPr/>
          </p:nvSpPr>
          <p:spPr>
            <a:xfrm>
              <a:off x="4730899" y="2770325"/>
              <a:ext cx="180850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Operations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C1906D-598E-4D79-9487-794BC5465C1C}"/>
                </a:ext>
              </a:extLst>
            </p:cNvPr>
            <p:cNvSpPr/>
            <p:nvPr/>
          </p:nvSpPr>
          <p:spPr>
            <a:xfrm>
              <a:off x="1406288" y="2730533"/>
              <a:ext cx="2117887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1" cap="none" spc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</a:rPr>
                <a:t>Development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587DD87-8627-485F-BD70-2A60FAAD101B}"/>
                </a:ext>
              </a:extLst>
            </p:cNvPr>
            <p:cNvSpPr/>
            <p:nvPr/>
          </p:nvSpPr>
          <p:spPr>
            <a:xfrm>
              <a:off x="3156239" y="2672428"/>
              <a:ext cx="770064" cy="479455"/>
            </a:xfrm>
            <a:prstGeom prst="rect">
              <a:avLst/>
            </a:prstGeom>
            <a:noFill/>
            <a:ln>
              <a:solidFill>
                <a:srgbClr val="007F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B1F157-F15A-4C9F-BCE3-4601791DBC90}"/>
                </a:ext>
              </a:extLst>
            </p:cNvPr>
            <p:cNvSpPr/>
            <p:nvPr/>
          </p:nvSpPr>
          <p:spPr>
            <a:xfrm>
              <a:off x="3801936" y="2893175"/>
              <a:ext cx="770064" cy="479455"/>
            </a:xfrm>
            <a:prstGeom prst="rect">
              <a:avLst/>
            </a:prstGeom>
            <a:noFill/>
            <a:ln>
              <a:solidFill>
                <a:srgbClr val="007F96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506" name="Picture 2">
            <a:extLst>
              <a:ext uri="{FF2B5EF4-FFF2-40B4-BE49-F238E27FC236}">
                <a16:creationId xmlns:a16="http://schemas.microsoft.com/office/drawing/2014/main" id="{7E9C065B-7B1B-463C-9965-0AA4E2C811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735" y="1349239"/>
            <a:ext cx="2155374" cy="1436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Graphic 22" descr="Badge Question Mark with solid fill">
            <a:extLst>
              <a:ext uri="{FF2B5EF4-FFF2-40B4-BE49-F238E27FC236}">
                <a16:creationId xmlns:a16="http://schemas.microsoft.com/office/drawing/2014/main" id="{C82CCD0B-F518-461D-AACD-1050292AF3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9794" y="2180492"/>
            <a:ext cx="573508" cy="573508"/>
          </a:xfrm>
          <a:prstGeom prst="rect">
            <a:avLst/>
          </a:prstGeom>
        </p:spPr>
      </p:pic>
      <p:pic>
        <p:nvPicPr>
          <p:cNvPr id="25" name="Graphic 24" descr="Badge Question Mark with solid fill">
            <a:extLst>
              <a:ext uri="{FF2B5EF4-FFF2-40B4-BE49-F238E27FC236}">
                <a16:creationId xmlns:a16="http://schemas.microsoft.com/office/drawing/2014/main" id="{8EC70BC4-494F-41DF-B443-7793C7329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4622" y="3436162"/>
            <a:ext cx="573508" cy="573508"/>
          </a:xfrm>
          <a:prstGeom prst="rect">
            <a:avLst/>
          </a:prstGeom>
        </p:spPr>
      </p:pic>
      <p:pic>
        <p:nvPicPr>
          <p:cNvPr id="26" name="Picture 4" descr="Orange Brick Wall Clip Art at Clker.com - vector clip art online, royalty  free &amp; public domain">
            <a:extLst>
              <a:ext uri="{FF2B5EF4-FFF2-40B4-BE49-F238E27FC236}">
                <a16:creationId xmlns:a16="http://schemas.microsoft.com/office/drawing/2014/main" id="{B9C1D132-C0EB-4585-ADA8-9B6D3C9AB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849" y="4147736"/>
            <a:ext cx="482884" cy="57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753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A772A-7144-4A89-AAF5-D8D9530ED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Speciale</a:t>
            </a:r>
            <a:r>
              <a:rPr lang="en-US"/>
              <a:t> </a:t>
            </a:r>
            <a:r>
              <a:rPr lang="en-US" err="1"/>
              <a:t>betekenis</a:t>
            </a:r>
            <a:r>
              <a:rPr lang="en-US"/>
              <a:t> DevOps (Engineer)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3EE65-9922-46C3-95AE-7F9B403D2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EDAFF9-9B9A-41E6-9F53-392242D08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43</a:t>
            </a:fld>
            <a:endParaRPr lang="nl-NL"/>
          </a:p>
        </p:txBody>
      </p:sp>
      <p:pic>
        <p:nvPicPr>
          <p:cNvPr id="9" name="Picture 8" descr="An arrow on a line map">
            <a:extLst>
              <a:ext uri="{FF2B5EF4-FFF2-40B4-BE49-F238E27FC236}">
                <a16:creationId xmlns:a16="http://schemas.microsoft.com/office/drawing/2014/main" id="{0C089FFF-9AEC-4A1C-8A0A-8B337937E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0" y="792000"/>
            <a:ext cx="9130764" cy="417726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496BF4-6F57-4438-AC9C-BCEE16B839BD}"/>
              </a:ext>
            </a:extLst>
          </p:cNvPr>
          <p:cNvSpPr/>
          <p:nvPr/>
        </p:nvSpPr>
        <p:spPr>
          <a:xfrm>
            <a:off x="3596297" y="878221"/>
            <a:ext cx="1808507" cy="854339"/>
          </a:xfrm>
          <a:prstGeom prst="rightArrow">
            <a:avLst/>
          </a:prstGeom>
          <a:gradFill flip="none" rotWithShape="1">
            <a:gsLst>
              <a:gs pos="0">
                <a:srgbClr val="FFCC00"/>
              </a:gs>
              <a:gs pos="100000">
                <a:srgbClr val="00AAC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7DDF18-BB7A-48EA-8675-6828DEFBFB39}"/>
              </a:ext>
            </a:extLst>
          </p:cNvPr>
          <p:cNvSpPr/>
          <p:nvPr/>
        </p:nvSpPr>
        <p:spPr>
          <a:xfrm>
            <a:off x="6224034" y="1055484"/>
            <a:ext cx="1808507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Operations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7AA2E8E-7C58-49F7-A8D9-FEBFB19E2B3C}"/>
              </a:ext>
            </a:extLst>
          </p:cNvPr>
          <p:cNvSpPr/>
          <p:nvPr/>
        </p:nvSpPr>
        <p:spPr>
          <a:xfrm>
            <a:off x="746529" y="1055484"/>
            <a:ext cx="2117887" cy="461665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Development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D395142-F717-42AA-9D63-67ECDE615475}"/>
              </a:ext>
            </a:extLst>
          </p:cNvPr>
          <p:cNvSpPr/>
          <p:nvPr/>
        </p:nvSpPr>
        <p:spPr>
          <a:xfrm>
            <a:off x="7215394" y="3822401"/>
            <a:ext cx="1808507" cy="520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Windows/Linux System Engineer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5061830-276F-4AF3-8FFF-0F1D03CB6D7D}"/>
              </a:ext>
            </a:extLst>
          </p:cNvPr>
          <p:cNvSpPr/>
          <p:nvPr/>
        </p:nvSpPr>
        <p:spPr>
          <a:xfrm>
            <a:off x="7680099" y="3221345"/>
            <a:ext cx="1343802" cy="5208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Database Administrator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1834B68-E855-42CC-B46C-E2B5B7E5D754}"/>
              </a:ext>
            </a:extLst>
          </p:cNvPr>
          <p:cNvSpPr/>
          <p:nvPr/>
        </p:nvSpPr>
        <p:spPr>
          <a:xfrm>
            <a:off x="6701742" y="4448399"/>
            <a:ext cx="1194970" cy="4179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Network </a:t>
            </a:r>
            <a:r>
              <a:rPr lang="en-US" err="1"/>
              <a:t>Beheerder</a:t>
            </a:r>
            <a:endParaRPr lang="en-US"/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36B3A21E-0016-4909-95BC-626632984512}"/>
              </a:ext>
            </a:extLst>
          </p:cNvPr>
          <p:cNvSpPr/>
          <p:nvPr/>
        </p:nvSpPr>
        <p:spPr>
          <a:xfrm>
            <a:off x="120099" y="2236560"/>
            <a:ext cx="4046787" cy="2522865"/>
          </a:xfrm>
          <a:prstGeom prst="wedgeRoundRectCallout">
            <a:avLst>
              <a:gd name="adj1" fmla="val 73255"/>
              <a:gd name="adj2" fmla="val -22736"/>
              <a:gd name="adj3" fmla="val 16667"/>
            </a:avLst>
          </a:prstGeom>
          <a:solidFill>
            <a:schemeClr val="accent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 err="1"/>
              <a:t>automatisering</a:t>
            </a:r>
            <a:r>
              <a:rPr lang="en-US" sz="2000" dirty="0"/>
              <a:t> van alle </a:t>
            </a:r>
            <a:r>
              <a:rPr lang="en-US" sz="2000" dirty="0" err="1"/>
              <a:t>werkzaamheden</a:t>
            </a:r>
            <a:r>
              <a:rPr lang="en-US" sz="2000" dirty="0"/>
              <a:t>, </a:t>
            </a:r>
            <a:r>
              <a:rPr lang="en-US" sz="2000" i="1" dirty="0"/>
              <a:t>agile</a:t>
            </a:r>
            <a:r>
              <a:rPr lang="en-US" sz="2000" dirty="0"/>
              <a:t> werken, </a:t>
            </a:r>
            <a:r>
              <a:rPr lang="en-US" sz="2000" i="1" dirty="0"/>
              <a:t>infrastructure as code</a:t>
            </a:r>
            <a:r>
              <a:rPr lang="en-US" sz="2000" dirty="0"/>
              <a:t>, </a:t>
            </a:r>
            <a:r>
              <a:rPr lang="en-US" sz="2000" i="1" dirty="0" err="1"/>
              <a:t>programmeren</a:t>
            </a:r>
            <a:r>
              <a:rPr lang="en-US" sz="2000" dirty="0"/>
              <a:t>, </a:t>
            </a:r>
            <a:r>
              <a:rPr lang="en-US" sz="2000" i="1" dirty="0"/>
              <a:t>software engineering</a:t>
            </a:r>
            <a:r>
              <a:rPr lang="en-US" sz="2000" dirty="0"/>
              <a:t>, </a:t>
            </a:r>
            <a:r>
              <a:rPr lang="en-US" sz="2000" dirty="0" err="1"/>
              <a:t>meer</a:t>
            </a:r>
            <a:r>
              <a:rPr lang="en-US" sz="2000" dirty="0"/>
              <a:t> </a:t>
            </a:r>
            <a:r>
              <a:rPr lang="en-US" sz="2000" dirty="0" err="1"/>
              <a:t>applicatie</a:t>
            </a:r>
            <a:r>
              <a:rPr lang="en-US" sz="2000" dirty="0"/>
              <a:t> &amp; </a:t>
            </a:r>
            <a:r>
              <a:rPr lang="en-US" sz="2000" i="1" dirty="0" err="1"/>
              <a:t>functionaliteit</a:t>
            </a:r>
            <a:r>
              <a:rPr lang="en-US" sz="2000" dirty="0"/>
              <a:t>, </a:t>
            </a:r>
            <a:r>
              <a:rPr lang="en-US" sz="2000" i="1" dirty="0" err="1"/>
              <a:t>virtualisatie</a:t>
            </a:r>
            <a:r>
              <a:rPr lang="en-US" sz="2000" dirty="0" err="1"/>
              <a:t>,meer</a:t>
            </a:r>
            <a:r>
              <a:rPr lang="en-US" sz="2000" dirty="0"/>
              <a:t> Linux, </a:t>
            </a:r>
            <a:r>
              <a:rPr lang="en-US" sz="2000" i="1" dirty="0"/>
              <a:t>containers</a:t>
            </a:r>
            <a:r>
              <a:rPr lang="en-US" sz="2000" dirty="0"/>
              <a:t>, </a:t>
            </a:r>
            <a:r>
              <a:rPr lang="en-US" sz="2000" i="1" dirty="0"/>
              <a:t>cloud</a:t>
            </a:r>
          </a:p>
        </p:txBody>
      </p:sp>
    </p:spTree>
    <p:extLst>
      <p:ext uri="{BB962C8B-B14F-4D97-AF65-F5344CB8AC3E}">
        <p14:creationId xmlns:p14="http://schemas.microsoft.com/office/powerpoint/2010/main" val="324651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D975-D0EF-4362-BFAA-08C23C2A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DevOps </a:t>
            </a:r>
            <a:r>
              <a:rPr lang="en-US" err="1"/>
              <a:t>Activiteiten</a:t>
            </a:r>
            <a:r>
              <a:rPr lang="en-US"/>
              <a:t> &amp; </a:t>
            </a:r>
            <a:r>
              <a:rPr lang="en-US" err="1"/>
              <a:t>Proposities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48822-FF6F-4F08-B1F4-B9A95CEC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50E2C-386C-498E-91DC-D3CE3277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44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C2843-1363-4E26-8265-BD5BE156DC05}"/>
              </a:ext>
            </a:extLst>
          </p:cNvPr>
          <p:cNvSpPr txBox="1"/>
          <p:nvPr/>
        </p:nvSpPr>
        <p:spPr>
          <a:xfrm>
            <a:off x="2911309" y="1529698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Dev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C5575-FBBF-4F0D-B7D8-77D2A50D5448}"/>
              </a:ext>
            </a:extLst>
          </p:cNvPr>
          <p:cNvSpPr txBox="1"/>
          <p:nvPr/>
        </p:nvSpPr>
        <p:spPr>
          <a:xfrm>
            <a:off x="3505669" y="1529698"/>
            <a:ext cx="3061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Ops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1383A7-8A9F-4A20-81B5-91D03457DA3F}"/>
              </a:ext>
            </a:extLst>
          </p:cNvPr>
          <p:cNvCxnSpPr>
            <a:cxnSpLocks/>
          </p:cNvCxnSpPr>
          <p:nvPr/>
        </p:nvCxnSpPr>
        <p:spPr>
          <a:xfrm>
            <a:off x="964308" y="1790713"/>
            <a:ext cx="3798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8CE9D7D-FD66-4809-BEAF-4AFD2221EDA8}"/>
              </a:ext>
            </a:extLst>
          </p:cNvPr>
          <p:cNvSpPr/>
          <p:nvPr/>
        </p:nvSpPr>
        <p:spPr>
          <a:xfrm>
            <a:off x="3513289" y="1949766"/>
            <a:ext cx="236220" cy="533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2EACBE-0926-4B15-AA74-BFD70D4085C5}"/>
              </a:ext>
            </a:extLst>
          </p:cNvPr>
          <p:cNvSpPr txBox="1"/>
          <p:nvPr/>
        </p:nvSpPr>
        <p:spPr>
          <a:xfrm>
            <a:off x="148261" y="1920579"/>
            <a:ext cx="2354956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300" dirty="0" err="1"/>
              <a:t>Applicatie</a:t>
            </a:r>
            <a:endParaRPr lang="en-US" sz="1300" dirty="0"/>
          </a:p>
          <a:p>
            <a:pPr algn="r"/>
            <a:r>
              <a:rPr lang="en-US" sz="1000" dirty="0"/>
              <a:t>(app, </a:t>
            </a:r>
            <a:r>
              <a:rPr lang="en-US" sz="1000" dirty="0" err="1"/>
              <a:t>webapplicatie</a:t>
            </a:r>
            <a:r>
              <a:rPr lang="en-US" sz="1000" dirty="0"/>
              <a:t>, </a:t>
            </a:r>
            <a:r>
              <a:rPr lang="en-US" sz="1000" dirty="0" err="1"/>
              <a:t>integratieketen</a:t>
            </a:r>
            <a:r>
              <a:rPr lang="en-US" sz="1000" dirty="0"/>
              <a:t>, API, </a:t>
            </a:r>
            <a:br>
              <a:rPr lang="en-US" sz="1000" dirty="0"/>
            </a:br>
            <a:r>
              <a:rPr lang="en-US" sz="1000" dirty="0"/>
              <a:t>AI/ML model, data pipeline, </a:t>
            </a:r>
            <a:r>
              <a:rPr lang="en-US" sz="1000" dirty="0" err="1"/>
              <a:t>stationsklok</a:t>
            </a:r>
            <a:r>
              <a:rPr lang="en-US" sz="1000" dirty="0"/>
              <a:t>, platform bar</a:t>
            </a:r>
            <a:r>
              <a:rPr lang="en-US" sz="1100" dirty="0"/>
              <a:t>)</a:t>
            </a:r>
            <a:endParaRPr lang="en-US" sz="1400" dirty="0"/>
          </a:p>
          <a:p>
            <a:pPr algn="r"/>
            <a:endParaRPr lang="en-US" sz="13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F7DC16-E54B-47B3-9FE5-30A07F17268D}"/>
              </a:ext>
            </a:extLst>
          </p:cNvPr>
          <p:cNvSpPr/>
          <p:nvPr/>
        </p:nvSpPr>
        <p:spPr>
          <a:xfrm>
            <a:off x="2988259" y="1949766"/>
            <a:ext cx="236220" cy="5333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44EFA7-EF47-4322-8F4C-64A8A871ECD4}"/>
              </a:ext>
            </a:extLst>
          </p:cNvPr>
          <p:cNvSpPr txBox="1"/>
          <p:nvPr/>
        </p:nvSpPr>
        <p:spPr>
          <a:xfrm>
            <a:off x="5955890" y="3841463"/>
            <a:ext cx="692497" cy="4846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lnSpc>
                <a:spcPts val="1300"/>
              </a:lnSpc>
              <a:defRPr sz="900"/>
            </a:lvl1pPr>
          </a:lstStyle>
          <a:p>
            <a:r>
              <a:rPr lang="en-US"/>
              <a:t>On Prem</a:t>
            </a:r>
          </a:p>
          <a:p>
            <a:r>
              <a:rPr lang="en-US"/>
              <a:t>Private Cloud</a:t>
            </a:r>
          </a:p>
          <a:p>
            <a:r>
              <a:rPr lang="en-US"/>
              <a:t>Public Cloud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98F12-5006-49E1-8DE7-CB063B507248}"/>
              </a:ext>
            </a:extLst>
          </p:cNvPr>
          <p:cNvSpPr txBox="1"/>
          <p:nvPr/>
        </p:nvSpPr>
        <p:spPr>
          <a:xfrm>
            <a:off x="5978572" y="3012354"/>
            <a:ext cx="1327286" cy="4846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900"/>
            </a:lvl1pPr>
          </a:lstStyle>
          <a:p>
            <a:pPr>
              <a:lnSpc>
                <a:spcPts val="1300"/>
              </a:lnSpc>
            </a:pPr>
            <a:r>
              <a:rPr lang="en-US"/>
              <a:t>24/7</a:t>
            </a:r>
          </a:p>
          <a:p>
            <a:pPr>
              <a:lnSpc>
                <a:spcPts val="1300"/>
              </a:lnSpc>
            </a:pPr>
            <a:r>
              <a:rPr lang="en-US"/>
              <a:t>Extended Business Hours</a:t>
            </a:r>
          </a:p>
          <a:p>
            <a:pPr>
              <a:lnSpc>
                <a:spcPts val="1300"/>
              </a:lnSpc>
            </a:pPr>
            <a:r>
              <a:rPr lang="en-US"/>
              <a:t>Business Hours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B6CF1-CD3E-498B-B0A6-2FB384F82A80}"/>
              </a:ext>
            </a:extLst>
          </p:cNvPr>
          <p:cNvSpPr txBox="1"/>
          <p:nvPr/>
        </p:nvSpPr>
        <p:spPr>
          <a:xfrm>
            <a:off x="5978572" y="2156754"/>
            <a:ext cx="3165428" cy="4846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lnSpc>
                <a:spcPts val="1300"/>
              </a:lnSpc>
              <a:defRPr sz="900"/>
            </a:lvl1pPr>
          </a:lstStyle>
          <a:p>
            <a:r>
              <a:rPr lang="en-US" dirty="0" err="1"/>
              <a:t>Standaard-applicatie</a:t>
            </a:r>
            <a:r>
              <a:rPr lang="en-US" dirty="0"/>
              <a:t> (SAP, AFAS, </a:t>
            </a:r>
            <a:r>
              <a:rPr lang="en-US" dirty="0" err="1"/>
              <a:t>ChipSoft</a:t>
            </a:r>
            <a:r>
              <a:rPr lang="en-US" dirty="0"/>
              <a:t>, MS Dynamics)</a:t>
            </a:r>
          </a:p>
          <a:p>
            <a:r>
              <a:rPr lang="en-US" dirty="0"/>
              <a:t>Eigen product (Summit, CVS, Class, </a:t>
            </a:r>
            <a:r>
              <a:rPr lang="en-US" dirty="0" err="1"/>
              <a:t>Pagoni</a:t>
            </a:r>
            <a:r>
              <a:rPr lang="en-US" dirty="0"/>
              <a:t>, Cord Finance)</a:t>
            </a:r>
          </a:p>
          <a:p>
            <a:r>
              <a:rPr lang="en-US" dirty="0" err="1"/>
              <a:t>Maatwerk-applicatie</a:t>
            </a:r>
            <a:r>
              <a:rPr lang="en-US" dirty="0"/>
              <a:t> van </a:t>
            </a:r>
            <a:r>
              <a:rPr lang="en-US" dirty="0" err="1"/>
              <a:t>klant</a:t>
            </a:r>
            <a:endParaRPr lang="en-US" dirty="0"/>
          </a:p>
        </p:txBody>
      </p:sp>
      <p:sp>
        <p:nvSpPr>
          <p:cNvPr id="30" name="Star: 6 Points 29">
            <a:extLst>
              <a:ext uri="{FF2B5EF4-FFF2-40B4-BE49-F238E27FC236}">
                <a16:creationId xmlns:a16="http://schemas.microsoft.com/office/drawing/2014/main" id="{FA3AFE32-90A2-4B19-B358-47EEC46E95AE}"/>
              </a:ext>
            </a:extLst>
          </p:cNvPr>
          <p:cNvSpPr/>
          <p:nvPr/>
        </p:nvSpPr>
        <p:spPr>
          <a:xfrm>
            <a:off x="5714356" y="2997114"/>
            <a:ext cx="172200" cy="161727"/>
          </a:xfrm>
          <a:prstGeom prst="star6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6 Points 30">
            <a:extLst>
              <a:ext uri="{FF2B5EF4-FFF2-40B4-BE49-F238E27FC236}">
                <a16:creationId xmlns:a16="http://schemas.microsoft.com/office/drawing/2014/main" id="{3F97E799-74C1-4DC3-9AFE-62DE9AD38D24}"/>
              </a:ext>
            </a:extLst>
          </p:cNvPr>
          <p:cNvSpPr/>
          <p:nvPr/>
        </p:nvSpPr>
        <p:spPr>
          <a:xfrm>
            <a:off x="5714356" y="3179994"/>
            <a:ext cx="172200" cy="161727"/>
          </a:xfrm>
          <a:prstGeom prst="star6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6 Points 31">
            <a:extLst>
              <a:ext uri="{FF2B5EF4-FFF2-40B4-BE49-F238E27FC236}">
                <a16:creationId xmlns:a16="http://schemas.microsoft.com/office/drawing/2014/main" id="{8529B292-BAE7-4F9C-BC7B-7A20693106C9}"/>
              </a:ext>
            </a:extLst>
          </p:cNvPr>
          <p:cNvSpPr/>
          <p:nvPr/>
        </p:nvSpPr>
        <p:spPr>
          <a:xfrm>
            <a:off x="5714356" y="3362874"/>
            <a:ext cx="172200" cy="161727"/>
          </a:xfrm>
          <a:prstGeom prst="star6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Upload with solid fill">
            <a:extLst>
              <a:ext uri="{FF2B5EF4-FFF2-40B4-BE49-F238E27FC236}">
                <a16:creationId xmlns:a16="http://schemas.microsoft.com/office/drawing/2014/main" id="{5F5DC361-C472-47CE-93DF-8A03BBEB8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5545" y="4176586"/>
            <a:ext cx="213061" cy="213061"/>
          </a:xfrm>
          <a:prstGeom prst="rect">
            <a:avLst/>
          </a:prstGeom>
        </p:spPr>
      </p:pic>
      <p:pic>
        <p:nvPicPr>
          <p:cNvPr id="36" name="Graphic 35" descr="Download from cloud with solid fill">
            <a:extLst>
              <a:ext uri="{FF2B5EF4-FFF2-40B4-BE49-F238E27FC236}">
                <a16:creationId xmlns:a16="http://schemas.microsoft.com/office/drawing/2014/main" id="{4B355678-131B-4C8D-A1A2-5CDEBA3BE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5544" y="4006176"/>
            <a:ext cx="213062" cy="213062"/>
          </a:xfrm>
          <a:prstGeom prst="rect">
            <a:avLst/>
          </a:prstGeom>
        </p:spPr>
      </p:pic>
      <p:pic>
        <p:nvPicPr>
          <p:cNvPr id="40" name="Graphic 39" descr="Home with solid fill">
            <a:extLst>
              <a:ext uri="{FF2B5EF4-FFF2-40B4-BE49-F238E27FC236}">
                <a16:creationId xmlns:a16="http://schemas.microsoft.com/office/drawing/2014/main" id="{6CF3DD34-817D-466F-8B2F-C66534857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5544" y="3810621"/>
            <a:ext cx="213062" cy="213062"/>
          </a:xfrm>
          <a:prstGeom prst="rect">
            <a:avLst/>
          </a:prstGeom>
        </p:spPr>
      </p:pic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C988F365-8116-4233-9608-7D82B24F968A}"/>
              </a:ext>
            </a:extLst>
          </p:cNvPr>
          <p:cNvSpPr/>
          <p:nvPr/>
        </p:nvSpPr>
        <p:spPr>
          <a:xfrm>
            <a:off x="3198043" y="2138767"/>
            <a:ext cx="360702" cy="220420"/>
          </a:xfrm>
          <a:prstGeom prst="leftRightArrow">
            <a:avLst/>
          </a:prstGeom>
          <a:gradFill flip="none" rotWithShape="1">
            <a:gsLst>
              <a:gs pos="0">
                <a:srgbClr val="FFCC00"/>
              </a:gs>
              <a:gs pos="100000">
                <a:srgbClr val="00AAC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phic 50" descr="Present with solid fill">
            <a:extLst>
              <a:ext uri="{FF2B5EF4-FFF2-40B4-BE49-F238E27FC236}">
                <a16:creationId xmlns:a16="http://schemas.microsoft.com/office/drawing/2014/main" id="{9918CB32-4D15-4A1A-8E4C-6AB6AE022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6854" y="2057333"/>
            <a:ext cx="238771" cy="238771"/>
          </a:xfrm>
          <a:prstGeom prst="rect">
            <a:avLst/>
          </a:prstGeom>
        </p:spPr>
      </p:pic>
      <p:pic>
        <p:nvPicPr>
          <p:cNvPr id="53" name="Graphic 52" descr="Packing Box Open outline">
            <a:extLst>
              <a:ext uri="{FF2B5EF4-FFF2-40B4-BE49-F238E27FC236}">
                <a16:creationId xmlns:a16="http://schemas.microsoft.com/office/drawing/2014/main" id="{D91CCA10-9ED2-42E2-A90C-B035D79BEF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6854" y="2522347"/>
            <a:ext cx="238771" cy="238771"/>
          </a:xfrm>
          <a:prstGeom prst="rect">
            <a:avLst/>
          </a:prstGeom>
        </p:spPr>
      </p:pic>
      <p:pic>
        <p:nvPicPr>
          <p:cNvPr id="55" name="Graphic 54" descr="Box outline">
            <a:extLst>
              <a:ext uri="{FF2B5EF4-FFF2-40B4-BE49-F238E27FC236}">
                <a16:creationId xmlns:a16="http://schemas.microsoft.com/office/drawing/2014/main" id="{0444DBDF-3A59-4746-92AE-46C221B9CD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60578" y="2305714"/>
            <a:ext cx="251322" cy="25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5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 animBg="1"/>
      <p:bldP spid="16" grpId="0"/>
      <p:bldP spid="19" grpId="0" animBg="1"/>
      <p:bldP spid="20" grpId="0"/>
      <p:bldP spid="21" grpId="0"/>
      <p:bldP spid="22" grpId="0"/>
      <p:bldP spid="30" grpId="0" animBg="1"/>
      <p:bldP spid="31" grpId="0" animBg="1"/>
      <p:bldP spid="32" grpId="0" animBg="1"/>
      <p:bldP spid="4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D975-D0EF-4362-BFAA-08C23C2A5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DevOps </a:t>
            </a:r>
            <a:r>
              <a:rPr lang="en-US" err="1"/>
              <a:t>Activiteiten</a:t>
            </a:r>
            <a:r>
              <a:rPr lang="en-US"/>
              <a:t> &amp; </a:t>
            </a:r>
            <a:r>
              <a:rPr lang="en-US" err="1"/>
              <a:t>Proposities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548822-FF6F-4F08-B1F4-B9A95CEC0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450E2C-386C-498E-91DC-D3CE3277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45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DC2843-1363-4E26-8265-BD5BE156DC05}"/>
              </a:ext>
            </a:extLst>
          </p:cNvPr>
          <p:cNvSpPr txBox="1"/>
          <p:nvPr/>
        </p:nvSpPr>
        <p:spPr>
          <a:xfrm>
            <a:off x="2911309" y="1529698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Dev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C5575-FBBF-4F0D-B7D8-77D2A50D5448}"/>
              </a:ext>
            </a:extLst>
          </p:cNvPr>
          <p:cNvSpPr txBox="1"/>
          <p:nvPr/>
        </p:nvSpPr>
        <p:spPr>
          <a:xfrm>
            <a:off x="3505669" y="1529698"/>
            <a:ext cx="3061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Ops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71383A7-8A9F-4A20-81B5-91D03457DA3F}"/>
              </a:ext>
            </a:extLst>
          </p:cNvPr>
          <p:cNvCxnSpPr>
            <a:cxnSpLocks/>
          </p:cNvCxnSpPr>
          <p:nvPr/>
        </p:nvCxnSpPr>
        <p:spPr>
          <a:xfrm>
            <a:off x="964308" y="1790713"/>
            <a:ext cx="379866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8CE9D7D-FD66-4809-BEAF-4AFD2221EDA8}"/>
              </a:ext>
            </a:extLst>
          </p:cNvPr>
          <p:cNvSpPr/>
          <p:nvPr/>
        </p:nvSpPr>
        <p:spPr>
          <a:xfrm>
            <a:off x="3513289" y="1949766"/>
            <a:ext cx="236220" cy="533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2EACBE-0926-4B15-AA74-BFD70D4085C5}"/>
              </a:ext>
            </a:extLst>
          </p:cNvPr>
          <p:cNvSpPr txBox="1"/>
          <p:nvPr/>
        </p:nvSpPr>
        <p:spPr>
          <a:xfrm>
            <a:off x="148261" y="1920579"/>
            <a:ext cx="2354956" cy="8771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300" dirty="0" err="1"/>
              <a:t>Applicatie</a:t>
            </a:r>
            <a:endParaRPr lang="en-US" sz="1300" dirty="0"/>
          </a:p>
          <a:p>
            <a:pPr algn="r"/>
            <a:r>
              <a:rPr lang="en-US" sz="1000" dirty="0"/>
              <a:t>(app, </a:t>
            </a:r>
            <a:r>
              <a:rPr lang="en-US" sz="1000" dirty="0" err="1"/>
              <a:t>webapplicatie</a:t>
            </a:r>
            <a:r>
              <a:rPr lang="en-US" sz="1000" dirty="0"/>
              <a:t>, </a:t>
            </a:r>
            <a:r>
              <a:rPr lang="en-US" sz="1000" dirty="0" err="1"/>
              <a:t>integratieketen</a:t>
            </a:r>
            <a:r>
              <a:rPr lang="en-US" sz="1000" dirty="0"/>
              <a:t>, API, </a:t>
            </a:r>
            <a:br>
              <a:rPr lang="en-US" sz="1000" dirty="0"/>
            </a:br>
            <a:r>
              <a:rPr lang="en-US" sz="1000" dirty="0"/>
              <a:t>AI/ML model, data pipeline, </a:t>
            </a:r>
            <a:r>
              <a:rPr lang="en-US" sz="1000" dirty="0" err="1"/>
              <a:t>stationsklok</a:t>
            </a:r>
            <a:r>
              <a:rPr lang="en-US" sz="1000" dirty="0"/>
              <a:t>, platform bar</a:t>
            </a:r>
            <a:r>
              <a:rPr lang="en-US" sz="1100" dirty="0"/>
              <a:t>)</a:t>
            </a:r>
            <a:endParaRPr lang="en-US" sz="1400" dirty="0"/>
          </a:p>
          <a:p>
            <a:pPr algn="r"/>
            <a:endParaRPr lang="en-US" sz="13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078E0C-AFC7-4857-977C-FEBDC163C799}"/>
              </a:ext>
            </a:extLst>
          </p:cNvPr>
          <p:cNvSpPr txBox="1"/>
          <p:nvPr/>
        </p:nvSpPr>
        <p:spPr>
          <a:xfrm>
            <a:off x="148262" y="2764205"/>
            <a:ext cx="2358122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300" dirty="0"/>
              <a:t>Platform </a:t>
            </a:r>
            <a:br>
              <a:rPr lang="en-US" sz="1300" dirty="0"/>
            </a:br>
            <a:r>
              <a:rPr lang="en-US" sz="1000" dirty="0"/>
              <a:t>(DB, Middleware, LDAP/AD, ETL, Notebook server, message broker, ESB, API Gateway, Application Server, Container Platform</a:t>
            </a:r>
            <a:r>
              <a:rPr lang="en-US" sz="1100" dirty="0"/>
              <a:t>)</a:t>
            </a:r>
            <a:endParaRPr lang="en-US" sz="13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FA232-26A3-481F-B1F6-D92354D65664}"/>
              </a:ext>
            </a:extLst>
          </p:cNvPr>
          <p:cNvSpPr txBox="1"/>
          <p:nvPr/>
        </p:nvSpPr>
        <p:spPr>
          <a:xfrm>
            <a:off x="1040705" y="3631714"/>
            <a:ext cx="1465678" cy="661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300" dirty="0" err="1"/>
              <a:t>Infrastructuur</a:t>
            </a:r>
            <a:endParaRPr lang="en-US" sz="1300" dirty="0"/>
          </a:p>
          <a:p>
            <a:pPr algn="r"/>
            <a:r>
              <a:rPr lang="en-US" sz="1000" dirty="0"/>
              <a:t>(VM, Server, Network, Firewall, Storage, Data Center)</a:t>
            </a:r>
            <a:endParaRPr lang="en-US" sz="11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F7DC16-E54B-47B3-9FE5-30A07F17268D}"/>
              </a:ext>
            </a:extLst>
          </p:cNvPr>
          <p:cNvSpPr/>
          <p:nvPr/>
        </p:nvSpPr>
        <p:spPr>
          <a:xfrm>
            <a:off x="2988259" y="1949766"/>
            <a:ext cx="236220" cy="5333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44EFA7-EF47-4322-8F4C-64A8A871ECD4}"/>
              </a:ext>
            </a:extLst>
          </p:cNvPr>
          <p:cNvSpPr txBox="1"/>
          <p:nvPr/>
        </p:nvSpPr>
        <p:spPr>
          <a:xfrm>
            <a:off x="5955890" y="3841463"/>
            <a:ext cx="692497" cy="4846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lnSpc>
                <a:spcPts val="1300"/>
              </a:lnSpc>
              <a:defRPr sz="900"/>
            </a:lvl1pPr>
          </a:lstStyle>
          <a:p>
            <a:r>
              <a:rPr lang="en-US"/>
              <a:t>On Prem</a:t>
            </a:r>
          </a:p>
          <a:p>
            <a:r>
              <a:rPr lang="en-US"/>
              <a:t>Private Cloud</a:t>
            </a:r>
          </a:p>
          <a:p>
            <a:r>
              <a:rPr lang="en-US"/>
              <a:t>Public Cloud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98F12-5006-49E1-8DE7-CB063B507248}"/>
              </a:ext>
            </a:extLst>
          </p:cNvPr>
          <p:cNvSpPr txBox="1"/>
          <p:nvPr/>
        </p:nvSpPr>
        <p:spPr>
          <a:xfrm>
            <a:off x="5978572" y="3012354"/>
            <a:ext cx="1327286" cy="4846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defRPr sz="900"/>
            </a:lvl1pPr>
          </a:lstStyle>
          <a:p>
            <a:pPr>
              <a:lnSpc>
                <a:spcPts val="1300"/>
              </a:lnSpc>
            </a:pPr>
            <a:r>
              <a:rPr lang="en-US"/>
              <a:t>24/7</a:t>
            </a:r>
          </a:p>
          <a:p>
            <a:pPr>
              <a:lnSpc>
                <a:spcPts val="1300"/>
              </a:lnSpc>
            </a:pPr>
            <a:r>
              <a:rPr lang="en-US"/>
              <a:t>Extended Business Hours</a:t>
            </a:r>
          </a:p>
          <a:p>
            <a:pPr>
              <a:lnSpc>
                <a:spcPts val="1300"/>
              </a:lnSpc>
            </a:pPr>
            <a:r>
              <a:rPr lang="en-US"/>
              <a:t>Business Hours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CCB6CF1-CD3E-498B-B0A6-2FB384F82A80}"/>
              </a:ext>
            </a:extLst>
          </p:cNvPr>
          <p:cNvSpPr txBox="1"/>
          <p:nvPr/>
        </p:nvSpPr>
        <p:spPr>
          <a:xfrm>
            <a:off x="5978572" y="2156754"/>
            <a:ext cx="3165428" cy="4846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lnSpc>
                <a:spcPts val="1300"/>
              </a:lnSpc>
              <a:defRPr sz="900"/>
            </a:lvl1pPr>
          </a:lstStyle>
          <a:p>
            <a:r>
              <a:rPr lang="en-US" dirty="0" err="1"/>
              <a:t>Standaard-applicatie</a:t>
            </a:r>
            <a:r>
              <a:rPr lang="en-US" dirty="0"/>
              <a:t> (SAP, AFAS, </a:t>
            </a:r>
            <a:r>
              <a:rPr lang="en-US" dirty="0" err="1"/>
              <a:t>ChipSoft</a:t>
            </a:r>
            <a:r>
              <a:rPr lang="en-US" dirty="0"/>
              <a:t>, MS Dynamics)</a:t>
            </a:r>
          </a:p>
          <a:p>
            <a:r>
              <a:rPr lang="en-US" dirty="0"/>
              <a:t>Eigen product (Summit, CVS, Class, </a:t>
            </a:r>
            <a:r>
              <a:rPr lang="en-US" dirty="0" err="1"/>
              <a:t>Pagoni</a:t>
            </a:r>
            <a:r>
              <a:rPr lang="en-US" dirty="0"/>
              <a:t>, Cord Finance)</a:t>
            </a:r>
          </a:p>
          <a:p>
            <a:r>
              <a:rPr lang="en-US" dirty="0" err="1"/>
              <a:t>Maatwerk-applicatie</a:t>
            </a:r>
            <a:r>
              <a:rPr lang="en-US" dirty="0"/>
              <a:t> van </a:t>
            </a:r>
            <a:r>
              <a:rPr lang="en-US" dirty="0" err="1"/>
              <a:t>klant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1F823E1-0833-44F8-8BB0-792A57E56D5C}"/>
              </a:ext>
            </a:extLst>
          </p:cNvPr>
          <p:cNvSpPr/>
          <p:nvPr/>
        </p:nvSpPr>
        <p:spPr>
          <a:xfrm>
            <a:off x="5679273" y="865134"/>
            <a:ext cx="236220" cy="2610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93DD253-580B-4EE7-BFF4-AAAB29518099}"/>
              </a:ext>
            </a:extLst>
          </p:cNvPr>
          <p:cNvSpPr/>
          <p:nvPr/>
        </p:nvSpPr>
        <p:spPr>
          <a:xfrm>
            <a:off x="5679273" y="1237539"/>
            <a:ext cx="236220" cy="261026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A503113-C1C6-4FAA-8F66-0F27600C72A0}"/>
              </a:ext>
            </a:extLst>
          </p:cNvPr>
          <p:cNvSpPr/>
          <p:nvPr/>
        </p:nvSpPr>
        <p:spPr>
          <a:xfrm>
            <a:off x="5679273" y="1609944"/>
            <a:ext cx="236220" cy="261026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ACDF6B-0F37-4B49-B615-93D3C1663B33}"/>
              </a:ext>
            </a:extLst>
          </p:cNvPr>
          <p:cNvSpPr txBox="1"/>
          <p:nvPr/>
        </p:nvSpPr>
        <p:spPr>
          <a:xfrm>
            <a:off x="5966527" y="914968"/>
            <a:ext cx="51503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/>
              <a:t>propositie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ED8806-7592-4AAE-8A3D-6121E83DC182}"/>
              </a:ext>
            </a:extLst>
          </p:cNvPr>
          <p:cNvSpPr txBox="1"/>
          <p:nvPr/>
        </p:nvSpPr>
        <p:spPr>
          <a:xfrm>
            <a:off x="5966527" y="1241324"/>
            <a:ext cx="1524177" cy="2861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err="1"/>
              <a:t>activiteit</a:t>
            </a:r>
            <a:r>
              <a:rPr lang="en-US" sz="900"/>
              <a:t> (</a:t>
            </a:r>
            <a:r>
              <a:rPr lang="en-US" sz="900" err="1"/>
              <a:t>als</a:t>
            </a:r>
            <a:r>
              <a:rPr lang="en-US" sz="900"/>
              <a:t> </a:t>
            </a:r>
            <a:r>
              <a:rPr lang="en-US" sz="900" err="1"/>
              <a:t>onderdeel</a:t>
            </a:r>
            <a:r>
              <a:rPr lang="en-US" sz="900"/>
              <a:t> van propositie)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62D21B-64DD-4F26-9516-4E347C604A0E}"/>
              </a:ext>
            </a:extLst>
          </p:cNvPr>
          <p:cNvSpPr txBox="1"/>
          <p:nvPr/>
        </p:nvSpPr>
        <p:spPr>
          <a:xfrm>
            <a:off x="5966527" y="1621020"/>
            <a:ext cx="152417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err="1"/>
              <a:t>ingekocht</a:t>
            </a:r>
            <a:r>
              <a:rPr lang="en-US" sz="900"/>
              <a:t> </a:t>
            </a:r>
            <a:r>
              <a:rPr lang="en-US" sz="900" err="1"/>
              <a:t>bij</a:t>
            </a:r>
            <a:r>
              <a:rPr lang="en-US" sz="900"/>
              <a:t> </a:t>
            </a:r>
            <a:r>
              <a:rPr lang="en-US" sz="900" err="1"/>
              <a:t>derden</a:t>
            </a:r>
            <a:r>
              <a:rPr lang="en-US" sz="900"/>
              <a:t> (</a:t>
            </a:r>
            <a:r>
              <a:rPr lang="en-US" sz="900" err="1"/>
              <a:t>als</a:t>
            </a:r>
            <a:r>
              <a:rPr lang="en-US" sz="900"/>
              <a:t> </a:t>
            </a:r>
            <a:r>
              <a:rPr lang="en-US" sz="900" err="1"/>
              <a:t>onderdeel</a:t>
            </a:r>
            <a:r>
              <a:rPr lang="en-US" sz="900"/>
              <a:t> van propositie)</a:t>
            </a:r>
          </a:p>
        </p:txBody>
      </p:sp>
      <p:sp>
        <p:nvSpPr>
          <p:cNvPr id="30" name="Star: 6 Points 29">
            <a:extLst>
              <a:ext uri="{FF2B5EF4-FFF2-40B4-BE49-F238E27FC236}">
                <a16:creationId xmlns:a16="http://schemas.microsoft.com/office/drawing/2014/main" id="{FA3AFE32-90A2-4B19-B358-47EEC46E95AE}"/>
              </a:ext>
            </a:extLst>
          </p:cNvPr>
          <p:cNvSpPr/>
          <p:nvPr/>
        </p:nvSpPr>
        <p:spPr>
          <a:xfrm>
            <a:off x="5714356" y="2997114"/>
            <a:ext cx="172200" cy="161727"/>
          </a:xfrm>
          <a:prstGeom prst="star6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tar: 6 Points 30">
            <a:extLst>
              <a:ext uri="{FF2B5EF4-FFF2-40B4-BE49-F238E27FC236}">
                <a16:creationId xmlns:a16="http://schemas.microsoft.com/office/drawing/2014/main" id="{3F97E799-74C1-4DC3-9AFE-62DE9AD38D24}"/>
              </a:ext>
            </a:extLst>
          </p:cNvPr>
          <p:cNvSpPr/>
          <p:nvPr/>
        </p:nvSpPr>
        <p:spPr>
          <a:xfrm>
            <a:off x="5714356" y="3179994"/>
            <a:ext cx="172200" cy="161727"/>
          </a:xfrm>
          <a:prstGeom prst="star6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Star: 6 Points 31">
            <a:extLst>
              <a:ext uri="{FF2B5EF4-FFF2-40B4-BE49-F238E27FC236}">
                <a16:creationId xmlns:a16="http://schemas.microsoft.com/office/drawing/2014/main" id="{8529B292-BAE7-4F9C-BC7B-7A20693106C9}"/>
              </a:ext>
            </a:extLst>
          </p:cNvPr>
          <p:cNvSpPr/>
          <p:nvPr/>
        </p:nvSpPr>
        <p:spPr>
          <a:xfrm>
            <a:off x="5714356" y="3362874"/>
            <a:ext cx="172200" cy="161727"/>
          </a:xfrm>
          <a:prstGeom prst="star6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Graphic 33" descr="Upload with solid fill">
            <a:extLst>
              <a:ext uri="{FF2B5EF4-FFF2-40B4-BE49-F238E27FC236}">
                <a16:creationId xmlns:a16="http://schemas.microsoft.com/office/drawing/2014/main" id="{5F5DC361-C472-47CE-93DF-8A03BBEB8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5545" y="4176586"/>
            <a:ext cx="213061" cy="213061"/>
          </a:xfrm>
          <a:prstGeom prst="rect">
            <a:avLst/>
          </a:prstGeom>
        </p:spPr>
      </p:pic>
      <p:pic>
        <p:nvPicPr>
          <p:cNvPr id="36" name="Graphic 35" descr="Download from cloud with solid fill">
            <a:extLst>
              <a:ext uri="{FF2B5EF4-FFF2-40B4-BE49-F238E27FC236}">
                <a16:creationId xmlns:a16="http://schemas.microsoft.com/office/drawing/2014/main" id="{4B355678-131B-4C8D-A1A2-5CDEBA3BE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5544" y="4006176"/>
            <a:ext cx="213062" cy="213062"/>
          </a:xfrm>
          <a:prstGeom prst="rect">
            <a:avLst/>
          </a:prstGeom>
        </p:spPr>
      </p:pic>
      <p:pic>
        <p:nvPicPr>
          <p:cNvPr id="40" name="Graphic 39" descr="Home with solid fill">
            <a:extLst>
              <a:ext uri="{FF2B5EF4-FFF2-40B4-BE49-F238E27FC236}">
                <a16:creationId xmlns:a16="http://schemas.microsoft.com/office/drawing/2014/main" id="{6CF3DD34-817D-466F-8B2F-C66534857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95544" y="3810621"/>
            <a:ext cx="213062" cy="21306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22FACDDC-A0C4-484D-BF7A-E1E5E2A5CE21}"/>
              </a:ext>
            </a:extLst>
          </p:cNvPr>
          <p:cNvSpPr/>
          <p:nvPr/>
        </p:nvSpPr>
        <p:spPr>
          <a:xfrm>
            <a:off x="3516199" y="2764205"/>
            <a:ext cx="236220" cy="533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B56259A-FA68-4441-853B-7F6D58F50780}"/>
              </a:ext>
            </a:extLst>
          </p:cNvPr>
          <p:cNvSpPr/>
          <p:nvPr/>
        </p:nvSpPr>
        <p:spPr>
          <a:xfrm>
            <a:off x="2991169" y="2764205"/>
            <a:ext cx="236220" cy="5333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8739045-9267-487A-A565-A170A1542AD6}"/>
              </a:ext>
            </a:extLst>
          </p:cNvPr>
          <p:cNvSpPr/>
          <p:nvPr/>
        </p:nvSpPr>
        <p:spPr>
          <a:xfrm>
            <a:off x="3519109" y="3629302"/>
            <a:ext cx="236220" cy="533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8BE80F3-A997-4D96-A4C9-2FED1F52A1D4}"/>
              </a:ext>
            </a:extLst>
          </p:cNvPr>
          <p:cNvSpPr/>
          <p:nvPr/>
        </p:nvSpPr>
        <p:spPr>
          <a:xfrm>
            <a:off x="2994079" y="3629302"/>
            <a:ext cx="236220" cy="5333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Left-Right 44">
            <a:extLst>
              <a:ext uri="{FF2B5EF4-FFF2-40B4-BE49-F238E27FC236}">
                <a16:creationId xmlns:a16="http://schemas.microsoft.com/office/drawing/2014/main" id="{C988F365-8116-4233-9608-7D82B24F968A}"/>
              </a:ext>
            </a:extLst>
          </p:cNvPr>
          <p:cNvSpPr/>
          <p:nvPr/>
        </p:nvSpPr>
        <p:spPr>
          <a:xfrm>
            <a:off x="3198043" y="2138767"/>
            <a:ext cx="360702" cy="220420"/>
          </a:xfrm>
          <a:prstGeom prst="leftRightArrow">
            <a:avLst/>
          </a:prstGeom>
          <a:gradFill flip="none" rotWithShape="1">
            <a:gsLst>
              <a:gs pos="0">
                <a:srgbClr val="FFCC00"/>
              </a:gs>
              <a:gs pos="100000">
                <a:srgbClr val="00AAC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Arrow: Left-Right 45">
            <a:extLst>
              <a:ext uri="{FF2B5EF4-FFF2-40B4-BE49-F238E27FC236}">
                <a16:creationId xmlns:a16="http://schemas.microsoft.com/office/drawing/2014/main" id="{0BD82122-7719-4812-AB53-81F95E655F34}"/>
              </a:ext>
            </a:extLst>
          </p:cNvPr>
          <p:cNvSpPr/>
          <p:nvPr/>
        </p:nvSpPr>
        <p:spPr>
          <a:xfrm>
            <a:off x="3196018" y="2942042"/>
            <a:ext cx="360702" cy="220420"/>
          </a:xfrm>
          <a:prstGeom prst="leftRightArrow">
            <a:avLst/>
          </a:prstGeom>
          <a:gradFill flip="none" rotWithShape="1">
            <a:gsLst>
              <a:gs pos="0">
                <a:srgbClr val="FFCC00"/>
              </a:gs>
              <a:gs pos="100000">
                <a:srgbClr val="00AAC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rrow: Left-Right 46">
            <a:extLst>
              <a:ext uri="{FF2B5EF4-FFF2-40B4-BE49-F238E27FC236}">
                <a16:creationId xmlns:a16="http://schemas.microsoft.com/office/drawing/2014/main" id="{16F153C0-BE7F-4BEF-B2CC-75274123B7C2}"/>
              </a:ext>
            </a:extLst>
          </p:cNvPr>
          <p:cNvSpPr/>
          <p:nvPr/>
        </p:nvSpPr>
        <p:spPr>
          <a:xfrm>
            <a:off x="3193993" y="3811215"/>
            <a:ext cx="360702" cy="220420"/>
          </a:xfrm>
          <a:prstGeom prst="leftRightArrow">
            <a:avLst/>
          </a:prstGeom>
          <a:gradFill flip="none" rotWithShape="1">
            <a:gsLst>
              <a:gs pos="0">
                <a:srgbClr val="FFCC00"/>
              </a:gs>
              <a:gs pos="100000">
                <a:srgbClr val="00AAC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rrow: Left-Right 47">
            <a:extLst>
              <a:ext uri="{FF2B5EF4-FFF2-40B4-BE49-F238E27FC236}">
                <a16:creationId xmlns:a16="http://schemas.microsoft.com/office/drawing/2014/main" id="{7198C365-F9FD-40A1-B4E7-91BC6DE0AB1F}"/>
              </a:ext>
            </a:extLst>
          </p:cNvPr>
          <p:cNvSpPr/>
          <p:nvPr/>
        </p:nvSpPr>
        <p:spPr>
          <a:xfrm>
            <a:off x="5683965" y="4622197"/>
            <a:ext cx="236220" cy="177721"/>
          </a:xfrm>
          <a:prstGeom prst="leftRightArrow">
            <a:avLst/>
          </a:prstGeom>
          <a:gradFill flip="none" rotWithShape="1">
            <a:gsLst>
              <a:gs pos="0">
                <a:srgbClr val="FFCC00"/>
              </a:gs>
              <a:gs pos="100000">
                <a:srgbClr val="00AAC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6DD30D-52EA-4A1C-AD46-0873F61B3F71}"/>
              </a:ext>
            </a:extLst>
          </p:cNvPr>
          <p:cNvSpPr txBox="1"/>
          <p:nvPr/>
        </p:nvSpPr>
        <p:spPr>
          <a:xfrm>
            <a:off x="5978571" y="4546567"/>
            <a:ext cx="3165427" cy="317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nl-NL"/>
            </a:defPPr>
            <a:lvl1pPr>
              <a:lnSpc>
                <a:spcPts val="1300"/>
              </a:lnSpc>
              <a:defRPr sz="900"/>
            </a:lvl1pPr>
          </a:lstStyle>
          <a:p>
            <a:r>
              <a:rPr lang="en-US" err="1"/>
              <a:t>Verbinding</a:t>
            </a:r>
            <a:r>
              <a:rPr lang="en-US"/>
              <a:t> Dev </a:t>
            </a:r>
            <a:r>
              <a:rPr lang="en-US" err="1"/>
              <a:t>en</a:t>
            </a:r>
            <a:r>
              <a:rPr lang="en-US"/>
              <a:t> Ops </a:t>
            </a:r>
            <a:r>
              <a:rPr lang="en-US" err="1"/>
              <a:t>als</a:t>
            </a:r>
            <a:r>
              <a:rPr lang="en-US"/>
              <a:t> Propositie </a:t>
            </a:r>
            <a:br>
              <a:rPr lang="en-US"/>
            </a:br>
            <a:r>
              <a:rPr lang="en-US"/>
              <a:t>(CI/CD, Release </a:t>
            </a:r>
            <a:r>
              <a:rPr lang="en-US" err="1"/>
              <a:t>voorziening</a:t>
            </a:r>
            <a:r>
              <a:rPr lang="en-US"/>
              <a:t>, Ops engineer in Dev team, …)</a:t>
            </a:r>
          </a:p>
        </p:txBody>
      </p:sp>
      <p:pic>
        <p:nvPicPr>
          <p:cNvPr id="51" name="Graphic 50" descr="Present with solid fill">
            <a:extLst>
              <a:ext uri="{FF2B5EF4-FFF2-40B4-BE49-F238E27FC236}">
                <a16:creationId xmlns:a16="http://schemas.microsoft.com/office/drawing/2014/main" id="{9918CB32-4D15-4A1A-8E4C-6AB6AE0225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6854" y="2057333"/>
            <a:ext cx="238771" cy="238771"/>
          </a:xfrm>
          <a:prstGeom prst="rect">
            <a:avLst/>
          </a:prstGeom>
        </p:spPr>
      </p:pic>
      <p:pic>
        <p:nvPicPr>
          <p:cNvPr id="53" name="Graphic 52" descr="Packing Box Open outline">
            <a:extLst>
              <a:ext uri="{FF2B5EF4-FFF2-40B4-BE49-F238E27FC236}">
                <a16:creationId xmlns:a16="http://schemas.microsoft.com/office/drawing/2014/main" id="{D91CCA10-9ED2-42E2-A90C-B035D79BEFA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66854" y="2522347"/>
            <a:ext cx="238771" cy="238771"/>
          </a:xfrm>
          <a:prstGeom prst="rect">
            <a:avLst/>
          </a:prstGeom>
        </p:spPr>
      </p:pic>
      <p:pic>
        <p:nvPicPr>
          <p:cNvPr id="55" name="Graphic 54" descr="Box outline">
            <a:extLst>
              <a:ext uri="{FF2B5EF4-FFF2-40B4-BE49-F238E27FC236}">
                <a16:creationId xmlns:a16="http://schemas.microsoft.com/office/drawing/2014/main" id="{0444DBDF-3A59-4746-92AE-46C221B9CD5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60578" y="2305714"/>
            <a:ext cx="251322" cy="251322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6C18EEC9-B595-48D6-9C25-D8F8A734DF9D}"/>
              </a:ext>
            </a:extLst>
          </p:cNvPr>
          <p:cNvSpPr/>
          <p:nvPr/>
        </p:nvSpPr>
        <p:spPr>
          <a:xfrm>
            <a:off x="5369145" y="865134"/>
            <a:ext cx="236220" cy="2610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EAF2B8F7-9C5F-4699-A416-2A6F02D5D17B}"/>
              </a:ext>
            </a:extLst>
          </p:cNvPr>
          <p:cNvSpPr/>
          <p:nvPr/>
        </p:nvSpPr>
        <p:spPr>
          <a:xfrm>
            <a:off x="5369145" y="1237539"/>
            <a:ext cx="236220" cy="261026"/>
          </a:xfrm>
          <a:prstGeom prst="rect">
            <a:avLst/>
          </a:prstGeom>
          <a:pattFill prst="wdUpDiag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6586086-EF80-47AE-A617-453AEB893A9A}"/>
              </a:ext>
            </a:extLst>
          </p:cNvPr>
          <p:cNvSpPr/>
          <p:nvPr/>
        </p:nvSpPr>
        <p:spPr>
          <a:xfrm>
            <a:off x="5369145" y="1609944"/>
            <a:ext cx="236220" cy="261026"/>
          </a:xfrm>
          <a:prstGeom prst="rect">
            <a:avLst/>
          </a:prstGeom>
          <a:pattFill prst="ltHorz">
            <a:fgClr>
              <a:schemeClr val="accent3"/>
            </a:fgClr>
            <a:bgClr>
              <a:schemeClr val="bg1"/>
            </a:bgClr>
          </a:patt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447AF5-5EBA-4227-A68E-2DB51EDB7453}"/>
              </a:ext>
            </a:extLst>
          </p:cNvPr>
          <p:cNvSpPr/>
          <p:nvPr/>
        </p:nvSpPr>
        <p:spPr>
          <a:xfrm>
            <a:off x="2994079" y="4375575"/>
            <a:ext cx="817764" cy="22042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89D37B4-3EC9-4E30-BCD3-304AE9E8DEFD}"/>
              </a:ext>
            </a:extLst>
          </p:cNvPr>
          <p:cNvSpPr txBox="1"/>
          <p:nvPr/>
        </p:nvSpPr>
        <p:spPr>
          <a:xfrm>
            <a:off x="2479965" y="4622197"/>
            <a:ext cx="184599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100" dirty="0"/>
              <a:t>Software Engineering </a:t>
            </a:r>
            <a:r>
              <a:rPr lang="en-US" sz="1100" dirty="0" err="1"/>
              <a:t>en</a:t>
            </a:r>
            <a:r>
              <a:rPr lang="en-US" sz="1100" dirty="0"/>
              <a:t> DevOps tools &amp; platform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4A08DA-2BC6-41F4-A3A1-AB1E07703CED}"/>
              </a:ext>
            </a:extLst>
          </p:cNvPr>
          <p:cNvSpPr/>
          <p:nvPr/>
        </p:nvSpPr>
        <p:spPr>
          <a:xfrm>
            <a:off x="2957093" y="1224527"/>
            <a:ext cx="817764" cy="22042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9545242-5A49-4C53-B6A4-33827C7F138E}"/>
              </a:ext>
            </a:extLst>
          </p:cNvPr>
          <p:cNvSpPr txBox="1"/>
          <p:nvPr/>
        </p:nvSpPr>
        <p:spPr>
          <a:xfrm>
            <a:off x="2612146" y="888374"/>
            <a:ext cx="15990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00"/>
              <a:t>Agile, </a:t>
            </a:r>
            <a:r>
              <a:rPr lang="en-US" sz="1000" err="1"/>
              <a:t>SAFe</a:t>
            </a:r>
            <a:r>
              <a:rPr lang="en-US" sz="1000"/>
              <a:t>, DevOps – </a:t>
            </a:r>
            <a:r>
              <a:rPr lang="en-US" sz="1000" err="1"/>
              <a:t>organisatie</a:t>
            </a:r>
            <a:r>
              <a:rPr lang="en-US" sz="1000"/>
              <a:t> &amp; </a:t>
            </a:r>
            <a:r>
              <a:rPr lang="en-US" sz="1000" err="1"/>
              <a:t>proces</a:t>
            </a:r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76592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/>
      <p:bldP spid="27" grpId="0"/>
      <p:bldP spid="28" grpId="0"/>
      <p:bldP spid="56" grpId="0" animBg="1"/>
      <p:bldP spid="57" grpId="0" animBg="1"/>
      <p:bldP spid="58" grpId="0" animBg="1"/>
      <p:bldP spid="3" grpId="0" animBg="1"/>
      <p:bldP spid="50" grpId="0"/>
      <p:bldP spid="52" grpId="0" animBg="1"/>
      <p:bldP spid="5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Mogelijk nieuwe aanknopingspunten behandeling erfelijke ...">
            <a:extLst>
              <a:ext uri="{FF2B5EF4-FFF2-40B4-BE49-F238E27FC236}">
                <a16:creationId xmlns:a16="http://schemas.microsoft.com/office/drawing/2014/main" id="{C8342DD9-200D-4A0C-8F81-D51425229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31" y="750809"/>
            <a:ext cx="8823569" cy="4134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C16D01-1E8A-4CEB-BA51-948A2F85C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Aanknopingspunten</a:t>
            </a:r>
            <a:r>
              <a:rPr lang="en-US"/>
              <a:t> </a:t>
            </a:r>
            <a:r>
              <a:rPr lang="en-US" err="1"/>
              <a:t>bij</a:t>
            </a:r>
            <a:r>
              <a:rPr lang="en-US"/>
              <a:t> </a:t>
            </a:r>
            <a:r>
              <a:rPr lang="en-US" err="1"/>
              <a:t>klanten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8CCBE9-D4A1-4F7E-AB1D-ED562E9E1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792000"/>
            <a:ext cx="8737600" cy="3780000"/>
          </a:xfrm>
        </p:spPr>
        <p:txBody>
          <a:bodyPr/>
          <a:lstStyle/>
          <a:p>
            <a:r>
              <a:rPr lang="en-US" sz="1400" dirty="0"/>
              <a:t>“</a:t>
            </a:r>
            <a:r>
              <a:rPr lang="en-US" sz="1400" dirty="0" err="1"/>
              <a:t>Ik</a:t>
            </a:r>
            <a:r>
              <a:rPr lang="en-US" sz="1400" dirty="0"/>
              <a:t> </a:t>
            </a:r>
            <a:r>
              <a:rPr lang="en-US" sz="1400" dirty="0" err="1"/>
              <a:t>heb</a:t>
            </a:r>
            <a:r>
              <a:rPr lang="en-US" sz="1400" dirty="0"/>
              <a:t> </a:t>
            </a:r>
            <a:r>
              <a:rPr lang="en-US" sz="1400" dirty="0" err="1"/>
              <a:t>geen</a:t>
            </a:r>
            <a:r>
              <a:rPr lang="en-US" sz="1400" dirty="0"/>
              <a:t> IT </a:t>
            </a:r>
            <a:r>
              <a:rPr lang="en-US" sz="1400" dirty="0" err="1"/>
              <a:t>afdeling</a:t>
            </a:r>
            <a:r>
              <a:rPr lang="en-US" sz="1400" dirty="0"/>
              <a:t>. </a:t>
            </a:r>
            <a:r>
              <a:rPr lang="en-US" sz="1400" dirty="0" err="1"/>
              <a:t>Ik</a:t>
            </a:r>
            <a:r>
              <a:rPr lang="en-US" sz="1400" dirty="0"/>
              <a:t> </a:t>
            </a:r>
            <a:r>
              <a:rPr lang="en-US" sz="1400" dirty="0" err="1"/>
              <a:t>moet</a:t>
            </a:r>
            <a:r>
              <a:rPr lang="en-US" sz="1400" dirty="0"/>
              <a:t> </a:t>
            </a:r>
            <a:r>
              <a:rPr lang="en-US" sz="1400" dirty="0" err="1"/>
              <a:t>wel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</a:t>
            </a:r>
            <a:r>
              <a:rPr lang="en-US" sz="1400" dirty="0" err="1"/>
              <a:t>applicatie</a:t>
            </a:r>
            <a:r>
              <a:rPr lang="en-US" sz="1400" dirty="0"/>
              <a:t> </a:t>
            </a:r>
            <a:r>
              <a:rPr lang="en-US" sz="1400" dirty="0" err="1"/>
              <a:t>hebben</a:t>
            </a:r>
            <a:r>
              <a:rPr lang="en-US" sz="1400" dirty="0"/>
              <a:t> (laten </a:t>
            </a:r>
            <a:r>
              <a:rPr lang="en-US" sz="1400" dirty="0" err="1"/>
              <a:t>maken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draaien</a:t>
            </a:r>
            <a:r>
              <a:rPr lang="en-US" sz="1400" dirty="0"/>
              <a:t>)”</a:t>
            </a:r>
          </a:p>
          <a:p>
            <a:r>
              <a:rPr lang="en-US" sz="1400" dirty="0"/>
              <a:t>“In </a:t>
            </a:r>
            <a:r>
              <a:rPr lang="en-US" sz="1400" dirty="0" err="1"/>
              <a:t>ons</a:t>
            </a:r>
            <a:r>
              <a:rPr lang="en-US" sz="1400" dirty="0"/>
              <a:t> agile </a:t>
            </a:r>
            <a:r>
              <a:rPr lang="en-US" sz="1400" dirty="0" err="1"/>
              <a:t>proces</a:t>
            </a:r>
            <a:r>
              <a:rPr lang="en-US" sz="1400" dirty="0"/>
              <a:t> </a:t>
            </a:r>
            <a:r>
              <a:rPr lang="en-US" sz="1400" dirty="0" err="1"/>
              <a:t>máken</a:t>
            </a:r>
            <a:r>
              <a:rPr lang="en-US" sz="1400" dirty="0"/>
              <a:t> we </a:t>
            </a:r>
            <a:r>
              <a:rPr lang="en-US" sz="1400" dirty="0" err="1"/>
              <a:t>wel</a:t>
            </a:r>
            <a:r>
              <a:rPr lang="en-US" sz="1400" dirty="0"/>
              <a:t> van </a:t>
            </a:r>
            <a:r>
              <a:rPr lang="en-US" sz="1400" dirty="0" err="1"/>
              <a:t>alles</a:t>
            </a:r>
            <a:r>
              <a:rPr lang="en-US" sz="1400" dirty="0"/>
              <a:t>, maar </a:t>
            </a:r>
            <a:r>
              <a:rPr lang="en-US" sz="1400" dirty="0" err="1"/>
              <a:t>nemen</a:t>
            </a:r>
            <a:r>
              <a:rPr lang="en-US" sz="1400" dirty="0"/>
              <a:t> we zo </a:t>
            </a:r>
            <a:r>
              <a:rPr lang="en-US" sz="1400" dirty="0" err="1"/>
              <a:t>weinig</a:t>
            </a:r>
            <a:r>
              <a:rPr lang="en-US" sz="1400" dirty="0"/>
              <a:t> in </a:t>
            </a:r>
            <a:r>
              <a:rPr lang="en-US" sz="1400" dirty="0" err="1"/>
              <a:t>gebruik</a:t>
            </a:r>
            <a:r>
              <a:rPr lang="en-US" sz="1400" dirty="0"/>
              <a:t>”</a:t>
            </a:r>
          </a:p>
          <a:p>
            <a:r>
              <a:rPr lang="en-US" sz="1400" dirty="0"/>
              <a:t>“Iedere </a:t>
            </a:r>
            <a:r>
              <a:rPr lang="en-US" sz="1400" dirty="0" err="1"/>
              <a:t>uitrol</a:t>
            </a:r>
            <a:r>
              <a:rPr lang="en-US" sz="1400" dirty="0"/>
              <a:t> van </a:t>
            </a:r>
            <a:r>
              <a:rPr lang="en-US" sz="1400" dirty="0" err="1"/>
              <a:t>nieuwe</a:t>
            </a:r>
            <a:r>
              <a:rPr lang="en-US" sz="1400" dirty="0"/>
              <a:t> </a:t>
            </a:r>
            <a:r>
              <a:rPr lang="en-US" sz="1400" dirty="0" err="1"/>
              <a:t>functionaliteit</a:t>
            </a:r>
            <a:r>
              <a:rPr lang="en-US" sz="1400" dirty="0"/>
              <a:t> </a:t>
            </a:r>
            <a:r>
              <a:rPr lang="en-US" sz="1400" dirty="0" err="1"/>
              <a:t>duurt</a:t>
            </a:r>
            <a:r>
              <a:rPr lang="en-US" sz="1400" dirty="0"/>
              <a:t> lang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gaat</a:t>
            </a:r>
            <a:r>
              <a:rPr lang="en-US" sz="1400" dirty="0"/>
              <a:t> </a:t>
            </a:r>
            <a:r>
              <a:rPr lang="en-US" sz="1400" dirty="0" err="1"/>
              <a:t>vaak</a:t>
            </a:r>
            <a:r>
              <a:rPr lang="en-US" sz="1400" dirty="0"/>
              <a:t> </a:t>
            </a:r>
            <a:r>
              <a:rPr lang="en-US" sz="1400" dirty="0" err="1"/>
              <a:t>fout</a:t>
            </a:r>
            <a:r>
              <a:rPr lang="en-US" sz="1400" dirty="0"/>
              <a:t>”</a:t>
            </a:r>
          </a:p>
          <a:p>
            <a:r>
              <a:rPr lang="en-US" sz="1400" dirty="0"/>
              <a:t>“We </a:t>
            </a:r>
            <a:r>
              <a:rPr lang="en-US" sz="1400" dirty="0" err="1"/>
              <a:t>hebben</a:t>
            </a:r>
            <a:r>
              <a:rPr lang="en-US" sz="1400" dirty="0"/>
              <a:t> </a:t>
            </a:r>
            <a:r>
              <a:rPr lang="en-US" sz="1400" dirty="0" err="1"/>
              <a:t>veel</a:t>
            </a:r>
            <a:r>
              <a:rPr lang="en-US" sz="1400" dirty="0"/>
              <a:t> runtime-</a:t>
            </a:r>
            <a:r>
              <a:rPr lang="en-US" sz="1400" dirty="0" err="1"/>
              <a:t>incidenten</a:t>
            </a:r>
            <a:r>
              <a:rPr lang="en-US" sz="1400" dirty="0"/>
              <a:t>, </a:t>
            </a:r>
            <a:r>
              <a:rPr lang="en-US" sz="1400" dirty="0" err="1"/>
              <a:t>zeker</a:t>
            </a:r>
            <a:r>
              <a:rPr lang="en-US" sz="1400" dirty="0"/>
              <a:t> </a:t>
            </a:r>
            <a:r>
              <a:rPr lang="en-US" sz="1400" dirty="0" err="1"/>
              <a:t>als</a:t>
            </a:r>
            <a:r>
              <a:rPr lang="en-US" sz="1400" dirty="0"/>
              <a:t> het </a:t>
            </a:r>
            <a:r>
              <a:rPr lang="en-US" sz="1400" dirty="0" err="1"/>
              <a:t>druk</a:t>
            </a:r>
            <a:r>
              <a:rPr lang="en-US" sz="1400" dirty="0"/>
              <a:t> </a:t>
            </a:r>
            <a:r>
              <a:rPr lang="en-US" sz="1400" dirty="0" err="1"/>
              <a:t>wordt</a:t>
            </a:r>
            <a:r>
              <a:rPr lang="en-US" sz="1400" dirty="0"/>
              <a:t> op </a:t>
            </a:r>
            <a:r>
              <a:rPr lang="en-US" sz="1400" dirty="0" err="1"/>
              <a:t>onze</a:t>
            </a:r>
            <a:r>
              <a:rPr lang="en-US" sz="1400" dirty="0"/>
              <a:t> site”</a:t>
            </a:r>
          </a:p>
          <a:p>
            <a:r>
              <a:rPr lang="en-US" sz="1400" dirty="0"/>
              <a:t>“Het </a:t>
            </a:r>
            <a:r>
              <a:rPr lang="en-US" sz="1400" dirty="0" err="1"/>
              <a:t>oplossen</a:t>
            </a:r>
            <a:r>
              <a:rPr lang="en-US" sz="1400" dirty="0"/>
              <a:t> van </a:t>
            </a:r>
            <a:r>
              <a:rPr lang="en-US" sz="1400" dirty="0" err="1"/>
              <a:t>incidenten</a:t>
            </a:r>
            <a:r>
              <a:rPr lang="en-US" sz="1400" dirty="0"/>
              <a:t> in applicaties </a:t>
            </a:r>
            <a:r>
              <a:rPr lang="en-US" sz="1400" dirty="0" err="1"/>
              <a:t>duurt</a:t>
            </a:r>
            <a:r>
              <a:rPr lang="en-US" sz="1400" dirty="0"/>
              <a:t> iedere keer erg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ongrijpbaar</a:t>
            </a:r>
            <a:r>
              <a:rPr lang="en-US" sz="1400" dirty="0"/>
              <a:t> lang”</a:t>
            </a:r>
          </a:p>
          <a:p>
            <a:r>
              <a:rPr lang="en-US" sz="1400" dirty="0"/>
              <a:t>“</a:t>
            </a:r>
            <a:r>
              <a:rPr lang="en-US" sz="1400" dirty="0" err="1"/>
              <a:t>Onze</a:t>
            </a:r>
            <a:r>
              <a:rPr lang="en-US" sz="1400" dirty="0"/>
              <a:t> applicaties </a:t>
            </a:r>
            <a:r>
              <a:rPr lang="en-US" sz="1400" dirty="0" err="1"/>
              <a:t>moeten</a:t>
            </a:r>
            <a:r>
              <a:rPr lang="en-US" sz="1400" dirty="0"/>
              <a:t> steeds </a:t>
            </a:r>
            <a:r>
              <a:rPr lang="en-US" sz="1400" dirty="0" err="1"/>
              <a:t>langer</a:t>
            </a:r>
            <a:r>
              <a:rPr lang="en-US" sz="1400" dirty="0"/>
              <a:t> in de </a:t>
            </a:r>
            <a:r>
              <a:rPr lang="en-US" sz="1400" dirty="0" err="1"/>
              <a:t>lucht</a:t>
            </a:r>
            <a:r>
              <a:rPr lang="en-US" sz="1400" dirty="0"/>
              <a:t> </a:t>
            </a:r>
            <a:r>
              <a:rPr lang="en-US" sz="1400" dirty="0" err="1"/>
              <a:t>zijn</a:t>
            </a:r>
            <a:r>
              <a:rPr lang="en-US" sz="1400" dirty="0"/>
              <a:t> maar we </a:t>
            </a:r>
            <a:r>
              <a:rPr lang="en-US" sz="1400" dirty="0" err="1"/>
              <a:t>willen</a:t>
            </a:r>
            <a:r>
              <a:rPr lang="en-US" sz="1400" dirty="0"/>
              <a:t> </a:t>
            </a:r>
            <a:r>
              <a:rPr lang="en-US" sz="1400" dirty="0" err="1"/>
              <a:t>niet</a:t>
            </a:r>
            <a:r>
              <a:rPr lang="en-US" sz="1400" dirty="0"/>
              <a:t> </a:t>
            </a:r>
            <a:r>
              <a:rPr lang="en-US" sz="1400" dirty="0" err="1"/>
              <a:t>zelf</a:t>
            </a:r>
            <a:r>
              <a:rPr lang="en-US" sz="1400" dirty="0"/>
              <a:t> </a:t>
            </a:r>
            <a:r>
              <a:rPr lang="en-US" sz="1400" dirty="0" err="1"/>
              <a:t>buiten</a:t>
            </a:r>
            <a:r>
              <a:rPr lang="en-US" sz="1400" dirty="0"/>
              <a:t> </a:t>
            </a:r>
            <a:r>
              <a:rPr lang="en-US" sz="1400" dirty="0" err="1"/>
              <a:t>kantooruren</a:t>
            </a:r>
            <a:r>
              <a:rPr lang="en-US" sz="1400" dirty="0"/>
              <a:t> </a:t>
            </a:r>
            <a:r>
              <a:rPr lang="en-US" sz="1400" dirty="0" err="1"/>
              <a:t>gaan</a:t>
            </a:r>
            <a:r>
              <a:rPr lang="en-US" sz="1400" dirty="0"/>
              <a:t> werken”</a:t>
            </a:r>
          </a:p>
          <a:p>
            <a:r>
              <a:rPr lang="en-US" sz="1400" dirty="0"/>
              <a:t>“</a:t>
            </a:r>
            <a:r>
              <a:rPr lang="en-US" sz="1400" dirty="0" err="1"/>
              <a:t>Onze</a:t>
            </a:r>
            <a:r>
              <a:rPr lang="en-US" sz="1400" dirty="0"/>
              <a:t> </a:t>
            </a:r>
            <a:r>
              <a:rPr lang="en-US" sz="1400" dirty="0" err="1"/>
              <a:t>maatwerksystemen</a:t>
            </a:r>
            <a:r>
              <a:rPr lang="en-US" sz="1400" dirty="0"/>
              <a:t> </a:t>
            </a:r>
            <a:r>
              <a:rPr lang="en-US" sz="1400" dirty="0" err="1"/>
              <a:t>doen</a:t>
            </a:r>
            <a:r>
              <a:rPr lang="en-US" sz="1400" dirty="0"/>
              <a:t> het </a:t>
            </a:r>
            <a:r>
              <a:rPr lang="en-US" sz="1400" dirty="0" err="1"/>
              <a:t>altijd</a:t>
            </a:r>
            <a:r>
              <a:rPr lang="en-US" sz="1400" dirty="0"/>
              <a:t> prima </a:t>
            </a:r>
            <a:r>
              <a:rPr lang="en-US" sz="1400" dirty="0" err="1"/>
              <a:t>tijdens</a:t>
            </a:r>
            <a:r>
              <a:rPr lang="en-US" sz="1400" dirty="0"/>
              <a:t> de </a:t>
            </a:r>
            <a:r>
              <a:rPr lang="en-US" sz="1400" dirty="0" err="1"/>
              <a:t>acceptatietest</a:t>
            </a:r>
            <a:r>
              <a:rPr lang="en-US" sz="1400" dirty="0"/>
              <a:t>, maar </a:t>
            </a:r>
            <a:r>
              <a:rPr lang="en-US" sz="1400" dirty="0" err="1"/>
              <a:t>als</a:t>
            </a:r>
            <a:r>
              <a:rPr lang="en-US" sz="1400" dirty="0"/>
              <a:t> ze </a:t>
            </a:r>
            <a:r>
              <a:rPr lang="en-US" sz="1400" dirty="0" err="1"/>
              <a:t>eenmaal</a:t>
            </a:r>
            <a:r>
              <a:rPr lang="en-US" sz="1400" dirty="0"/>
              <a:t> live staan </a:t>
            </a:r>
            <a:r>
              <a:rPr lang="en-US" sz="1400" dirty="0" err="1"/>
              <a:t>zijn</a:t>
            </a:r>
            <a:r>
              <a:rPr lang="en-US" sz="1400" dirty="0"/>
              <a:t> ze </a:t>
            </a:r>
            <a:r>
              <a:rPr lang="en-US" sz="1400" dirty="0" err="1"/>
              <a:t>niet</a:t>
            </a:r>
            <a:r>
              <a:rPr lang="en-US" sz="1400" dirty="0"/>
              <a:t> </a:t>
            </a:r>
            <a:r>
              <a:rPr lang="en-US" sz="1400" dirty="0" err="1"/>
              <a:t>vooruit</a:t>
            </a:r>
            <a:r>
              <a:rPr lang="en-US" sz="1400" dirty="0"/>
              <a:t> te </a:t>
            </a:r>
            <a:r>
              <a:rPr lang="en-US" sz="1400" dirty="0" err="1"/>
              <a:t>branden</a:t>
            </a:r>
            <a:r>
              <a:rPr lang="en-US" sz="1400" dirty="0"/>
              <a:t> of </a:t>
            </a:r>
            <a:r>
              <a:rPr lang="en-US" sz="1400" dirty="0" err="1"/>
              <a:t>vallen</a:t>
            </a:r>
            <a:r>
              <a:rPr lang="en-US" sz="1400" dirty="0"/>
              <a:t> ze om de </a:t>
            </a:r>
            <a:r>
              <a:rPr lang="en-US" sz="1400" dirty="0" err="1"/>
              <a:t>haverklap</a:t>
            </a:r>
            <a:r>
              <a:rPr lang="en-US" sz="1400" dirty="0"/>
              <a:t> om”</a:t>
            </a:r>
          </a:p>
          <a:p>
            <a:r>
              <a:rPr lang="en-US" sz="1400" dirty="0"/>
              <a:t>“Het </a:t>
            </a:r>
            <a:r>
              <a:rPr lang="en-US" sz="1400" dirty="0" err="1"/>
              <a:t>beheer</a:t>
            </a:r>
            <a:r>
              <a:rPr lang="en-US" sz="1400" dirty="0"/>
              <a:t> van </a:t>
            </a:r>
            <a:r>
              <a:rPr lang="en-US" sz="1400" dirty="0" err="1"/>
              <a:t>onze</a:t>
            </a:r>
            <a:r>
              <a:rPr lang="en-US" sz="1400" dirty="0"/>
              <a:t> IT </a:t>
            </a:r>
            <a:r>
              <a:rPr lang="en-US" sz="1400" dirty="0" err="1"/>
              <a:t>systemen</a:t>
            </a:r>
            <a:r>
              <a:rPr lang="en-US" sz="1400" dirty="0"/>
              <a:t> </a:t>
            </a:r>
            <a:r>
              <a:rPr lang="en-US" sz="1400" dirty="0" err="1"/>
              <a:t>kost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</a:t>
            </a:r>
            <a:r>
              <a:rPr lang="en-US" sz="1400" dirty="0" err="1"/>
              <a:t>vermogen</a:t>
            </a:r>
            <a:r>
              <a:rPr lang="en-US" sz="1400" dirty="0"/>
              <a:t>. </a:t>
            </a:r>
            <a:r>
              <a:rPr lang="en-US" sz="1400" dirty="0" err="1"/>
              <a:t>Alleen</a:t>
            </a:r>
            <a:r>
              <a:rPr lang="en-US" sz="1400" dirty="0"/>
              <a:t> de </a:t>
            </a:r>
            <a:r>
              <a:rPr lang="en-US" sz="1400" dirty="0" err="1"/>
              <a:t>instandhouding</a:t>
            </a:r>
            <a:r>
              <a:rPr lang="en-US" sz="1400" dirty="0"/>
              <a:t>!”</a:t>
            </a:r>
          </a:p>
          <a:p>
            <a:r>
              <a:rPr lang="en-US" sz="1400" dirty="0"/>
              <a:t>“</a:t>
            </a:r>
            <a:r>
              <a:rPr lang="en-US" sz="1400" dirty="0" err="1"/>
              <a:t>Ik</a:t>
            </a:r>
            <a:r>
              <a:rPr lang="en-US" sz="1400" dirty="0"/>
              <a:t> </a:t>
            </a:r>
            <a:r>
              <a:rPr lang="en-US" sz="1400" dirty="0" err="1"/>
              <a:t>heb</a:t>
            </a:r>
            <a:r>
              <a:rPr lang="en-US" sz="1400" dirty="0"/>
              <a:t> </a:t>
            </a:r>
            <a:r>
              <a:rPr lang="en-US" sz="1400" dirty="0" err="1"/>
              <a:t>eigenlijk</a:t>
            </a:r>
            <a:r>
              <a:rPr lang="en-US" sz="1400" dirty="0"/>
              <a:t> </a:t>
            </a:r>
            <a:r>
              <a:rPr lang="en-US" sz="1400" dirty="0" err="1"/>
              <a:t>geen</a:t>
            </a:r>
            <a:r>
              <a:rPr lang="en-US" sz="1400" dirty="0"/>
              <a:t> idee hoe </a:t>
            </a:r>
            <a:r>
              <a:rPr lang="en-US" sz="1400" dirty="0" err="1"/>
              <a:t>goed</a:t>
            </a:r>
            <a:r>
              <a:rPr lang="en-US" sz="1400" dirty="0"/>
              <a:t> </a:t>
            </a:r>
            <a:r>
              <a:rPr lang="en-US" sz="1400" dirty="0" err="1"/>
              <a:t>onze</a:t>
            </a:r>
            <a:r>
              <a:rPr lang="en-US" sz="1400" dirty="0"/>
              <a:t> </a:t>
            </a:r>
            <a:r>
              <a:rPr lang="en-US" sz="1400" dirty="0" err="1"/>
              <a:t>systemen</a:t>
            </a:r>
            <a:r>
              <a:rPr lang="en-US" sz="1400" dirty="0"/>
              <a:t> </a:t>
            </a:r>
            <a:r>
              <a:rPr lang="en-US" sz="1400" dirty="0" err="1"/>
              <a:t>presteren</a:t>
            </a:r>
            <a:r>
              <a:rPr lang="en-US" sz="1400" dirty="0"/>
              <a:t> (</a:t>
            </a:r>
            <a:r>
              <a:rPr lang="en-US" sz="1400" dirty="0" err="1"/>
              <a:t>en</a:t>
            </a:r>
            <a:r>
              <a:rPr lang="en-US" sz="1400" dirty="0"/>
              <a:t> hoeveel </a:t>
            </a:r>
            <a:r>
              <a:rPr lang="en-US" sz="1400" dirty="0" err="1"/>
              <a:t>dat</a:t>
            </a:r>
            <a:r>
              <a:rPr lang="en-US" sz="1400" dirty="0"/>
              <a:t> </a:t>
            </a:r>
            <a:r>
              <a:rPr lang="en-US" sz="1400" dirty="0" err="1"/>
              <a:t>kost</a:t>
            </a:r>
            <a:r>
              <a:rPr lang="en-US" sz="1400" dirty="0"/>
              <a:t>)”</a:t>
            </a:r>
          </a:p>
          <a:p>
            <a:r>
              <a:rPr lang="en-US" sz="1400" dirty="0"/>
              <a:t>“</a:t>
            </a:r>
            <a:r>
              <a:rPr lang="en-US" sz="1400" dirty="0" err="1"/>
              <a:t>Ik</a:t>
            </a:r>
            <a:r>
              <a:rPr lang="en-US" sz="1400" dirty="0"/>
              <a:t> </a:t>
            </a:r>
            <a:r>
              <a:rPr lang="en-US" sz="1400" dirty="0" err="1"/>
              <a:t>heb</a:t>
            </a:r>
            <a:r>
              <a:rPr lang="en-US" sz="1400" dirty="0"/>
              <a:t> </a:t>
            </a:r>
            <a:r>
              <a:rPr lang="en-US" sz="1400" dirty="0" err="1"/>
              <a:t>een</a:t>
            </a:r>
            <a:r>
              <a:rPr lang="en-US" sz="1400" dirty="0"/>
              <a:t> </a:t>
            </a:r>
            <a:r>
              <a:rPr lang="en-US" sz="1400" dirty="0" err="1"/>
              <a:t>ongemakkelijk</a:t>
            </a:r>
            <a:r>
              <a:rPr lang="en-US" sz="1400" dirty="0"/>
              <a:t> gevoel: </a:t>
            </a:r>
            <a:r>
              <a:rPr lang="en-US" sz="1400" dirty="0" err="1"/>
              <a:t>wie</a:t>
            </a:r>
            <a:r>
              <a:rPr lang="en-US" sz="1400" dirty="0"/>
              <a:t> </a:t>
            </a:r>
            <a:r>
              <a:rPr lang="en-US" sz="1400" dirty="0" err="1"/>
              <a:t>voelt</a:t>
            </a:r>
            <a:r>
              <a:rPr lang="en-US" sz="1400" dirty="0"/>
              <a:t> </a:t>
            </a:r>
            <a:r>
              <a:rPr lang="en-US" sz="1400" dirty="0" err="1"/>
              <a:t>zich</a:t>
            </a:r>
            <a:r>
              <a:rPr lang="en-US" sz="1400" dirty="0"/>
              <a:t> nu </a:t>
            </a:r>
            <a:r>
              <a:rPr lang="en-US" sz="1400" dirty="0" err="1"/>
              <a:t>echt</a:t>
            </a:r>
            <a:r>
              <a:rPr lang="en-US" sz="1400" dirty="0"/>
              <a:t> </a:t>
            </a:r>
            <a:r>
              <a:rPr lang="en-US" sz="1400" dirty="0" err="1"/>
              <a:t>verantwoordelijk</a:t>
            </a:r>
            <a:r>
              <a:rPr lang="en-US" sz="1400" dirty="0"/>
              <a:t> </a:t>
            </a:r>
            <a:r>
              <a:rPr lang="en-US" sz="1400" dirty="0" err="1"/>
              <a:t>voor</a:t>
            </a:r>
            <a:r>
              <a:rPr lang="en-US" sz="1400" dirty="0"/>
              <a:t> de </a:t>
            </a:r>
            <a:r>
              <a:rPr lang="en-US" sz="1400" dirty="0" err="1"/>
              <a:t>robuustheid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veiligheid</a:t>
            </a:r>
            <a:r>
              <a:rPr lang="en-US" sz="1400" dirty="0"/>
              <a:t> van </a:t>
            </a:r>
            <a:r>
              <a:rPr lang="en-US" sz="1400" dirty="0" err="1"/>
              <a:t>onze</a:t>
            </a:r>
            <a:r>
              <a:rPr lang="en-US" sz="1400" dirty="0"/>
              <a:t> </a:t>
            </a:r>
            <a:r>
              <a:rPr lang="en-US" sz="1400" dirty="0" err="1"/>
              <a:t>systemen</a:t>
            </a:r>
            <a:r>
              <a:rPr lang="en-US" sz="1400" dirty="0"/>
              <a:t>?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zijn</a:t>
            </a:r>
            <a:r>
              <a:rPr lang="en-US" sz="1400" dirty="0"/>
              <a:t> we in </a:t>
            </a:r>
            <a:r>
              <a:rPr lang="en-US" sz="1400" dirty="0" err="1"/>
              <a:t>staat</a:t>
            </a:r>
            <a:r>
              <a:rPr lang="en-US" sz="1400" dirty="0"/>
              <a:t> </a:t>
            </a:r>
            <a:r>
              <a:rPr lang="en-US" sz="1400" dirty="0" err="1"/>
              <a:t>problemen</a:t>
            </a:r>
            <a:r>
              <a:rPr lang="en-US" sz="1400" dirty="0"/>
              <a:t> te </a:t>
            </a:r>
            <a:r>
              <a:rPr lang="en-US" sz="1400" dirty="0" err="1"/>
              <a:t>detecteren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op te </a:t>
            </a:r>
            <a:r>
              <a:rPr lang="en-US" sz="1400" dirty="0" err="1"/>
              <a:t>lossen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in het </a:t>
            </a:r>
            <a:r>
              <a:rPr lang="en-US" sz="1400" dirty="0" err="1"/>
              <a:t>vervolg</a:t>
            </a:r>
            <a:r>
              <a:rPr lang="en-US" sz="1400" dirty="0"/>
              <a:t> te voorkomen (</a:t>
            </a:r>
            <a:r>
              <a:rPr lang="en-US" sz="1400" dirty="0" err="1"/>
              <a:t>en</a:t>
            </a:r>
            <a:r>
              <a:rPr lang="en-US" sz="1400" dirty="0"/>
              <a:t> de </a:t>
            </a:r>
            <a:r>
              <a:rPr lang="en-US" sz="1400" dirty="0" err="1"/>
              <a:t>schade</a:t>
            </a:r>
            <a:r>
              <a:rPr lang="en-US" sz="1400" dirty="0"/>
              <a:t> te </a:t>
            </a:r>
            <a:r>
              <a:rPr lang="en-US" sz="1400" dirty="0" err="1"/>
              <a:t>herstellen</a:t>
            </a:r>
            <a:r>
              <a:rPr lang="en-US" sz="1400" dirty="0"/>
              <a:t>)”</a:t>
            </a:r>
          </a:p>
          <a:p>
            <a:r>
              <a:rPr lang="en-US" sz="1400" dirty="0"/>
              <a:t>“</a:t>
            </a:r>
            <a:r>
              <a:rPr lang="en-US" sz="1400" dirty="0" err="1"/>
              <a:t>Ik</a:t>
            </a:r>
            <a:r>
              <a:rPr lang="en-US" sz="1400" dirty="0"/>
              <a:t> </a:t>
            </a:r>
            <a:r>
              <a:rPr lang="en-US" sz="1400" dirty="0" err="1"/>
              <a:t>heb</a:t>
            </a:r>
            <a:r>
              <a:rPr lang="en-US" sz="1400" dirty="0"/>
              <a:t> teams </a:t>
            </a:r>
            <a:r>
              <a:rPr lang="en-US" sz="1400" dirty="0" err="1"/>
              <a:t>voor</a:t>
            </a:r>
            <a:r>
              <a:rPr lang="en-US" sz="1400" dirty="0"/>
              <a:t> </a:t>
            </a:r>
            <a:r>
              <a:rPr lang="en-US" sz="1400" dirty="0" err="1"/>
              <a:t>ontwikkeling</a:t>
            </a:r>
            <a:r>
              <a:rPr lang="en-US" sz="1400" dirty="0"/>
              <a:t> van applicaties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voor</a:t>
            </a:r>
            <a:r>
              <a:rPr lang="en-US" sz="1400" dirty="0"/>
              <a:t> de databases </a:t>
            </a:r>
            <a:r>
              <a:rPr lang="en-US" sz="1400" dirty="0" err="1"/>
              <a:t>en</a:t>
            </a:r>
            <a:r>
              <a:rPr lang="en-US" sz="1400" dirty="0"/>
              <a:t> het netwerk </a:t>
            </a:r>
            <a:r>
              <a:rPr lang="en-US" sz="1400" dirty="0" err="1"/>
              <a:t>en</a:t>
            </a:r>
            <a:r>
              <a:rPr lang="en-US" sz="1400" dirty="0"/>
              <a:t> de servers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voor</a:t>
            </a:r>
            <a:r>
              <a:rPr lang="en-US" sz="1400" dirty="0"/>
              <a:t> het </a:t>
            </a:r>
            <a:r>
              <a:rPr lang="en-US" sz="1400" dirty="0" err="1"/>
              <a:t>beheer</a:t>
            </a:r>
            <a:r>
              <a:rPr lang="en-US" sz="1400" dirty="0"/>
              <a:t>; maar ze </a:t>
            </a:r>
            <a:r>
              <a:rPr lang="en-US" sz="1400" dirty="0" err="1"/>
              <a:t>praten</a:t>
            </a:r>
            <a:r>
              <a:rPr lang="en-US" sz="1400" dirty="0"/>
              <a:t> </a:t>
            </a:r>
            <a:r>
              <a:rPr lang="en-US" sz="1400" dirty="0" err="1"/>
              <a:t>niet</a:t>
            </a:r>
            <a:r>
              <a:rPr lang="en-US" sz="1400" dirty="0"/>
              <a:t> met </a:t>
            </a:r>
            <a:r>
              <a:rPr lang="en-US" sz="1400" dirty="0" err="1"/>
              <a:t>elkaar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 geven </a:t>
            </a:r>
            <a:r>
              <a:rPr lang="en-US" sz="1400" dirty="0" err="1"/>
              <a:t>elkaar</a:t>
            </a:r>
            <a:r>
              <a:rPr lang="en-US" sz="1400" dirty="0"/>
              <a:t> de </a:t>
            </a:r>
            <a:r>
              <a:rPr lang="en-US" sz="1400" dirty="0" err="1"/>
              <a:t>schuld</a:t>
            </a:r>
            <a:r>
              <a:rPr lang="en-US" sz="1400" dirty="0"/>
              <a:t>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505E4-3844-4441-8097-C654ECDBF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4D7E8-3C44-4D05-AFCA-7EC49DAD6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550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CC4A-2A1C-405F-837B-BCC3574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DEAED-47FE-4506-ADC4-D076F73D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261F6-C4EF-43E5-9564-DB2DEB7D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47</a:t>
            </a:fld>
            <a:endParaRPr lang="nl-NL"/>
          </a:p>
        </p:txBody>
      </p:sp>
      <p:pic>
        <p:nvPicPr>
          <p:cNvPr id="7" name="Picture 6" descr="A closeup of a key and a keyhole">
            <a:extLst>
              <a:ext uri="{FF2B5EF4-FFF2-40B4-BE49-F238E27FC236}">
                <a16:creationId xmlns:a16="http://schemas.microsoft.com/office/drawing/2014/main" id="{9A019E26-FF41-4387-9555-30C4AC3A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9" y="766055"/>
            <a:ext cx="8749258" cy="411989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01A0EE-998E-4283-8A7B-022F3608D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52A5FAC-1CA1-43AE-AF64-52BF2E867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4886" r="35043" b="14886"/>
          <a:stretch/>
        </p:blipFill>
        <p:spPr bwMode="auto">
          <a:xfrm>
            <a:off x="6365261" y="2188566"/>
            <a:ext cx="445477" cy="515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2415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CC4A-2A1C-405F-837B-BCC3574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784C0-38F9-42A3-9B88-C68AE3D41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904" y="770960"/>
            <a:ext cx="5720865" cy="3780000"/>
          </a:xfrm>
        </p:spPr>
        <p:txBody>
          <a:bodyPr/>
          <a:lstStyle/>
          <a:p>
            <a:r>
              <a:rPr lang="en-US" dirty="0" err="1"/>
              <a:t>Snellere</a:t>
            </a:r>
            <a:r>
              <a:rPr lang="en-US" dirty="0"/>
              <a:t> </a:t>
            </a:r>
            <a:r>
              <a:rPr lang="en-US" b="1" i="1" dirty="0" err="1"/>
              <a:t>evolutie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effectievere</a:t>
            </a:r>
            <a:r>
              <a:rPr lang="en-US" dirty="0"/>
              <a:t> </a:t>
            </a:r>
            <a:r>
              <a:rPr lang="en-US" b="1" i="1" dirty="0" err="1"/>
              <a:t>instandhouding</a:t>
            </a:r>
            <a:r>
              <a:rPr lang="en-US" dirty="0"/>
              <a:t> van </a:t>
            </a:r>
            <a:r>
              <a:rPr lang="en-US" b="1" i="1" dirty="0"/>
              <a:t>business </a:t>
            </a:r>
            <a:r>
              <a:rPr lang="en-US" b="1" i="1" dirty="0" err="1"/>
              <a:t>functie</a:t>
            </a:r>
            <a:endParaRPr lang="en-US" b="1" i="1" dirty="0"/>
          </a:p>
          <a:p>
            <a:r>
              <a:rPr lang="en-US" dirty="0" err="1"/>
              <a:t>dankzij</a:t>
            </a:r>
            <a:r>
              <a:rPr lang="en-US" i="1" dirty="0"/>
              <a:t> </a:t>
            </a:r>
            <a:r>
              <a:rPr lang="en-US" b="1" i="1" dirty="0" err="1"/>
              <a:t>automatisering</a:t>
            </a:r>
            <a:r>
              <a:rPr lang="en-US" dirty="0"/>
              <a:t> van software-</a:t>
            </a:r>
            <a:r>
              <a:rPr lang="en-US" dirty="0" err="1"/>
              <a:t>voortbrengingsproces</a:t>
            </a:r>
            <a:r>
              <a:rPr lang="en-US" dirty="0"/>
              <a:t>, </a:t>
            </a:r>
            <a:r>
              <a:rPr lang="en-US" dirty="0" err="1"/>
              <a:t>uitrol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beheer</a:t>
            </a:r>
            <a:endParaRPr lang="en-US" dirty="0"/>
          </a:p>
          <a:p>
            <a:r>
              <a:rPr lang="en-US" dirty="0" err="1"/>
              <a:t>mogelijk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door </a:t>
            </a:r>
            <a:r>
              <a:rPr lang="en-US" i="1" dirty="0"/>
              <a:t>Infrastructure as Code, </a:t>
            </a:r>
            <a:r>
              <a:rPr lang="en-US" i="1" dirty="0" err="1"/>
              <a:t>Virtualisatie</a:t>
            </a:r>
            <a:r>
              <a:rPr lang="en-US" i="1" dirty="0"/>
              <a:t>, containers </a:t>
            </a:r>
            <a:r>
              <a:rPr lang="en-US" i="1" dirty="0" err="1"/>
              <a:t>en</a:t>
            </a:r>
            <a:r>
              <a:rPr lang="en-US" i="1" dirty="0"/>
              <a:t> cloud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versneld</a:t>
            </a:r>
            <a:r>
              <a:rPr lang="en-US" dirty="0"/>
              <a:t> door </a:t>
            </a:r>
            <a:r>
              <a:rPr lang="en-US" i="1" dirty="0"/>
              <a:t>serverless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dirty="0"/>
              <a:t>data driven</a:t>
            </a:r>
            <a:r>
              <a:rPr lang="en-US" dirty="0"/>
              <a:t> </a:t>
            </a:r>
            <a:r>
              <a:rPr lang="en-US" i="1" dirty="0"/>
              <a:t>tools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software engineering, monitoring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operationeel</a:t>
            </a:r>
            <a:r>
              <a:rPr lang="en-US" dirty="0"/>
              <a:t> </a:t>
            </a:r>
            <a:r>
              <a:rPr lang="en-US" dirty="0" err="1"/>
              <a:t>beheer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DEAED-47FE-4506-ADC4-D076F73D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261F6-C4EF-43E5-9564-DB2DEB7D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48</a:t>
            </a:fld>
            <a:endParaRPr lang="nl-NL"/>
          </a:p>
        </p:txBody>
      </p:sp>
      <p:pic>
        <p:nvPicPr>
          <p:cNvPr id="7" name="Picture 6" descr="A closeup of a key and a keyhole">
            <a:extLst>
              <a:ext uri="{FF2B5EF4-FFF2-40B4-BE49-F238E27FC236}">
                <a16:creationId xmlns:a16="http://schemas.microsoft.com/office/drawing/2014/main" id="{9A019E26-FF41-4387-9555-30C4AC3A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23" y="792000"/>
            <a:ext cx="2224386" cy="14798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127F68-9758-4685-BF77-7939AC9E4659}"/>
              </a:ext>
            </a:extLst>
          </p:cNvPr>
          <p:cNvSpPr txBox="1">
            <a:spLocks/>
          </p:cNvSpPr>
          <p:nvPr/>
        </p:nvSpPr>
        <p:spPr>
          <a:xfrm>
            <a:off x="477724" y="3235568"/>
            <a:ext cx="6563938" cy="37742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culturele</a:t>
            </a:r>
            <a:r>
              <a:rPr lang="en-US" dirty="0"/>
              <a:t> </a:t>
            </a:r>
            <a:r>
              <a:rPr lang="en-US" i="1" dirty="0"/>
              <a:t>Shift Left</a:t>
            </a:r>
            <a:r>
              <a:rPr lang="en-US" dirty="0"/>
              <a:t> in </a:t>
            </a:r>
            <a:r>
              <a:rPr lang="en-US" dirty="0" err="1"/>
              <a:t>beheerbaarheid</a:t>
            </a:r>
            <a:r>
              <a:rPr lang="en-US" dirty="0"/>
              <a:t>, testen, </a:t>
            </a:r>
            <a:r>
              <a:rPr lang="en-US" dirty="0" err="1"/>
              <a:t>schaalbaarheid</a:t>
            </a:r>
            <a:r>
              <a:rPr lang="en-US" dirty="0"/>
              <a:t>, security</a:t>
            </a:r>
          </a:p>
          <a:p>
            <a:r>
              <a:rPr lang="en-US" dirty="0" err="1"/>
              <a:t>gedreven</a:t>
            </a:r>
            <a:r>
              <a:rPr lang="en-US" dirty="0"/>
              <a:t> door</a:t>
            </a:r>
            <a:r>
              <a:rPr lang="en-US" i="1" dirty="0"/>
              <a:t> team-</a:t>
            </a:r>
            <a:r>
              <a:rPr lang="en-US" i="1" dirty="0" err="1"/>
              <a:t>eigenaarschap</a:t>
            </a:r>
            <a:r>
              <a:rPr lang="en-US" dirty="0"/>
              <a:t> van product </a:t>
            </a:r>
            <a:r>
              <a:rPr lang="en-US" dirty="0" err="1"/>
              <a:t>gedurende</a:t>
            </a:r>
            <a:r>
              <a:rPr lang="en-US" dirty="0"/>
              <a:t> </a:t>
            </a:r>
            <a:r>
              <a:rPr lang="en-US" i="1" dirty="0" err="1"/>
              <a:t>volledige</a:t>
            </a:r>
            <a:r>
              <a:rPr lang="en-US" i="1" dirty="0"/>
              <a:t> </a:t>
            </a:r>
            <a:r>
              <a:rPr lang="en-US" i="1" dirty="0" err="1"/>
              <a:t>levenscyclus</a:t>
            </a:r>
            <a:r>
              <a:rPr lang="en-US" dirty="0"/>
              <a:t> (“you build, you run, you fix, you evolve”)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i="1" dirty="0" err="1"/>
              <a:t>doorbreken</a:t>
            </a:r>
            <a:r>
              <a:rPr lang="en-US" i="1" dirty="0"/>
              <a:t> van </a:t>
            </a:r>
            <a:r>
              <a:rPr lang="en-US" i="1" dirty="0" err="1"/>
              <a:t>schuttingen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scheidslijnen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tussen</a:t>
            </a:r>
            <a:r>
              <a:rPr lang="en-US" dirty="0"/>
              <a:t> Dev </a:t>
            </a:r>
            <a:r>
              <a:rPr lang="en-US" dirty="0">
                <a:sym typeface="Wingdings" panose="05000000000000000000" pitchFamily="2" charset="2"/>
              </a:rPr>
              <a:t> Ops </a:t>
            </a:r>
            <a:r>
              <a:rPr lang="en-US" dirty="0" err="1">
                <a:sym typeface="Wingdings" panose="05000000000000000000" pitchFamily="2" charset="2"/>
              </a:rPr>
              <a:t>en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tussen</a:t>
            </a:r>
            <a:r>
              <a:rPr lang="en-US" dirty="0">
                <a:sym typeface="Wingdings" panose="05000000000000000000" pitchFamily="2" charset="2"/>
              </a:rPr>
              <a:t> App  Infra.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505694C-5905-4758-9B53-ACDBCC5B6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4886" r="35043" b="14886"/>
          <a:stretch/>
        </p:blipFill>
        <p:spPr bwMode="auto">
          <a:xfrm>
            <a:off x="7233983" y="2733974"/>
            <a:ext cx="1842739" cy="213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2066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CC4A-2A1C-405F-837B-BCC3574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784C0-38F9-42A3-9B88-C68AE3D41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904" y="770960"/>
            <a:ext cx="5720865" cy="3780000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Snellere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bg1">
                    <a:lumMod val="85000"/>
                  </a:schemeClr>
                </a:solidFill>
              </a:rPr>
              <a:t>evolutie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effectievere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bg1">
                    <a:lumMod val="85000"/>
                  </a:schemeClr>
                </a:solidFill>
              </a:rPr>
              <a:t>instandhouding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van </a:t>
            </a:r>
            <a:r>
              <a:rPr lang="en-US" b="1" i="1" dirty="0">
                <a:solidFill>
                  <a:schemeClr val="bg1">
                    <a:lumMod val="85000"/>
                  </a:schemeClr>
                </a:solidFill>
              </a:rPr>
              <a:t>business </a:t>
            </a:r>
            <a:r>
              <a:rPr lang="en-US" b="1" i="1" dirty="0" err="1">
                <a:solidFill>
                  <a:schemeClr val="bg1">
                    <a:lumMod val="85000"/>
                  </a:schemeClr>
                </a:solidFill>
              </a:rPr>
              <a:t>functie</a:t>
            </a:r>
            <a:endParaRPr lang="en-US" b="1" i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dankzij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bg1">
                    <a:lumMod val="85000"/>
                  </a:schemeClr>
                </a:solidFill>
              </a:rPr>
              <a:t>automatisering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van software-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voortbrengingsproces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uitrol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beheer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mogelijk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gemaakt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door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Infrastructure as Code,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Virtualisatie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, containers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cloud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versneld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door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serverless</a:t>
            </a: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data driven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tools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voor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software engineering, monitoring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operationeel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beheer</a:t>
            </a:r>
            <a:br>
              <a:rPr lang="en-US" i="1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DEAED-47FE-4506-ADC4-D076F73D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261F6-C4EF-43E5-9564-DB2DEB7D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49</a:t>
            </a:fld>
            <a:endParaRPr lang="nl-NL"/>
          </a:p>
        </p:txBody>
      </p:sp>
      <p:pic>
        <p:nvPicPr>
          <p:cNvPr id="7" name="Picture 6" descr="A closeup of a key and a keyhole">
            <a:extLst>
              <a:ext uri="{FF2B5EF4-FFF2-40B4-BE49-F238E27FC236}">
                <a16:creationId xmlns:a16="http://schemas.microsoft.com/office/drawing/2014/main" id="{9A019E26-FF41-4387-9555-30C4AC3A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23" y="792000"/>
            <a:ext cx="2224386" cy="14798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127F68-9758-4685-BF77-7939AC9E4659}"/>
              </a:ext>
            </a:extLst>
          </p:cNvPr>
          <p:cNvSpPr txBox="1">
            <a:spLocks/>
          </p:cNvSpPr>
          <p:nvPr/>
        </p:nvSpPr>
        <p:spPr>
          <a:xfrm>
            <a:off x="477724" y="3235568"/>
            <a:ext cx="6563938" cy="37742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culturele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Shift Left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beheerbaarheid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testen,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schaalbaarheid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security</a:t>
            </a: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gedreven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door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team-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eigenaarschap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van product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gedurende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volledige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levenscyclus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(“you build, you run, you fix, you evolve”)</a:t>
            </a: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doorbreken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van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schuttingen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scheidslijnen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tussen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Dev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 Ops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tussen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 App  Infra.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505694C-5905-4758-9B53-ACDBCC5B6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4886" r="35043" b="14886"/>
          <a:stretch/>
        </p:blipFill>
        <p:spPr bwMode="auto">
          <a:xfrm>
            <a:off x="7233983" y="2733974"/>
            <a:ext cx="1842739" cy="213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6A5165-91CD-4EA4-9440-38022912D88D}"/>
              </a:ext>
            </a:extLst>
          </p:cNvPr>
          <p:cNvSpPr/>
          <p:nvPr/>
        </p:nvSpPr>
        <p:spPr>
          <a:xfrm>
            <a:off x="4730588" y="1321131"/>
            <a:ext cx="1985107" cy="27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automatisering</a:t>
            </a:r>
            <a:r>
              <a:rPr lang="en-US" dirty="0"/>
              <a:t> van IT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BA1587-8A4C-43F8-89CB-80EF05C4614E}"/>
              </a:ext>
            </a:extLst>
          </p:cNvPr>
          <p:cNvSpPr/>
          <p:nvPr/>
        </p:nvSpPr>
        <p:spPr>
          <a:xfrm>
            <a:off x="3266993" y="2578190"/>
            <a:ext cx="1895230" cy="27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snel </a:t>
            </a:r>
            <a:r>
              <a:rPr lang="en-US" dirty="0" err="1"/>
              <a:t>uitrollen</a:t>
            </a:r>
            <a:endParaRPr lang="en-US" dirty="0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EB19A30-2254-4499-944A-3FE3DA38DD9D}"/>
              </a:ext>
            </a:extLst>
          </p:cNvPr>
          <p:cNvSpPr/>
          <p:nvPr/>
        </p:nvSpPr>
        <p:spPr>
          <a:xfrm>
            <a:off x="3345264" y="1479520"/>
            <a:ext cx="1641925" cy="1008962"/>
          </a:xfrm>
          <a:prstGeom prst="rightArrow">
            <a:avLst/>
          </a:prstGeom>
          <a:gradFill flip="none" rotWithShape="1">
            <a:gsLst>
              <a:gs pos="0">
                <a:srgbClr val="FFCC00"/>
              </a:gs>
              <a:gs pos="100000">
                <a:srgbClr val="00AAC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E451F-F129-4830-AF09-8760F424D229}"/>
              </a:ext>
            </a:extLst>
          </p:cNvPr>
          <p:cNvSpPr/>
          <p:nvPr/>
        </p:nvSpPr>
        <p:spPr>
          <a:xfrm>
            <a:off x="3689837" y="431040"/>
            <a:ext cx="1895230" cy="482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beheer</a:t>
            </a:r>
            <a:r>
              <a:rPr lang="en-US" dirty="0"/>
              <a:t> is </a:t>
            </a:r>
            <a:r>
              <a:rPr lang="en-US" dirty="0" err="1"/>
              <a:t>vaak</a:t>
            </a:r>
            <a:r>
              <a:rPr lang="en-US" dirty="0"/>
              <a:t>: </a:t>
            </a:r>
            <a:r>
              <a:rPr lang="en-US" dirty="0" err="1"/>
              <a:t>werkdagelijks</a:t>
            </a:r>
            <a:r>
              <a:rPr lang="en-US" dirty="0"/>
              <a:t> tot 24/7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49397BB-4A52-4206-9EB3-5687B64324A7}"/>
              </a:ext>
            </a:extLst>
          </p:cNvPr>
          <p:cNvSpPr/>
          <p:nvPr/>
        </p:nvSpPr>
        <p:spPr>
          <a:xfrm>
            <a:off x="310216" y="2393238"/>
            <a:ext cx="2192215" cy="259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onderhoud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nieuwbouw</a:t>
            </a:r>
            <a:r>
              <a:rPr lang="en-US" dirty="0"/>
              <a:t>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50F09BD-5876-425E-9F1D-02C91BE2705D}"/>
              </a:ext>
            </a:extLst>
          </p:cNvPr>
          <p:cNvSpPr/>
          <p:nvPr/>
        </p:nvSpPr>
        <p:spPr>
          <a:xfrm>
            <a:off x="6477000" y="796779"/>
            <a:ext cx="2499215" cy="411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snelheid</a:t>
            </a:r>
            <a:r>
              <a:rPr lang="en-US" dirty="0"/>
              <a:t>, </a:t>
            </a:r>
            <a:r>
              <a:rPr lang="en-US" dirty="0" err="1"/>
              <a:t>schaal</a:t>
            </a:r>
            <a:r>
              <a:rPr lang="en-US" dirty="0"/>
              <a:t>, </a:t>
            </a:r>
            <a:r>
              <a:rPr lang="en-US" dirty="0" err="1"/>
              <a:t>complexiteit</a:t>
            </a:r>
            <a:r>
              <a:rPr lang="en-US" dirty="0"/>
              <a:t> van de IT </a:t>
            </a:r>
            <a:r>
              <a:rPr lang="en-US" dirty="0" err="1"/>
              <a:t>operatie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40127E0-E6E3-4E82-95A2-7768E6026E90}"/>
              </a:ext>
            </a:extLst>
          </p:cNvPr>
          <p:cNvSpPr/>
          <p:nvPr/>
        </p:nvSpPr>
        <p:spPr>
          <a:xfrm>
            <a:off x="1368886" y="2970337"/>
            <a:ext cx="2192215" cy="377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cultuur</a:t>
            </a:r>
            <a:r>
              <a:rPr lang="en-US" dirty="0"/>
              <a:t>, </a:t>
            </a:r>
            <a:r>
              <a:rPr lang="en-US" dirty="0" err="1"/>
              <a:t>communicatie</a:t>
            </a:r>
            <a:r>
              <a:rPr lang="en-US" dirty="0"/>
              <a:t>, samenwerking</a:t>
            </a:r>
          </a:p>
        </p:txBody>
      </p:sp>
    </p:spTree>
    <p:extLst>
      <p:ext uri="{BB962C8B-B14F-4D97-AF65-F5344CB8AC3E}">
        <p14:creationId xmlns:p14="http://schemas.microsoft.com/office/powerpoint/2010/main" val="540662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0140-F164-4FD5-8E9A-419C7821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Buzzword Bingo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54D15-4818-4177-994B-3AC503EC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143A6-A137-4BDC-BE9A-ACACD349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</a:t>
            </a:fld>
            <a:endParaRPr lang="nl-NL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7CCDDA3-9D44-4C8B-B006-0A94DC597DD0}"/>
              </a:ext>
            </a:extLst>
          </p:cNvPr>
          <p:cNvGraphicFramePr>
            <a:graphicFrameLocks noGrp="1"/>
          </p:cNvGraphicFramePr>
          <p:nvPr/>
        </p:nvGraphicFramePr>
        <p:xfrm>
          <a:off x="719999" y="698988"/>
          <a:ext cx="7793382" cy="41762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98897">
                  <a:extLst>
                    <a:ext uri="{9D8B030D-6E8A-4147-A177-3AD203B41FA5}">
                      <a16:colId xmlns:a16="http://schemas.microsoft.com/office/drawing/2014/main" val="3080149251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3292454357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1743237958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79555057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2078143367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610957440"/>
                    </a:ext>
                  </a:extLst>
                </a:gridCol>
              </a:tblGrid>
              <a:tr h="83525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Waterval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Agile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Container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Business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76852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Nieuwbouw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Onderhoud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Infra as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Shift Left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982564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Microservice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Virtualisatie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Pipeline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IaaS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Release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Web Scale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849983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CI/CD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SAFe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Beheer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30647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Archipel</a:t>
                      </a:r>
                      <a:r>
                        <a:rPr lang="en-US" b="1" dirty="0"/>
                        <a:t> (</a:t>
                      </a:r>
                      <a:r>
                        <a:rPr lang="en-US" b="1" dirty="0" err="1"/>
                        <a:t>Reizenrijk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Nieuwbouw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Source Code Control (Git)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SaaS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Uitrol</a:t>
                      </a:r>
                      <a:r>
                        <a:rPr lang="en-US" b="1" dirty="0"/>
                        <a:t> (Deploy/</a:t>
                      </a:r>
                      <a:br>
                        <a:rPr lang="en-US" b="1" dirty="0"/>
                      </a:br>
                      <a:r>
                        <a:rPr lang="en-US" b="1" dirty="0"/>
                        <a:t>Provision)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24/7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100095"/>
                  </a:ext>
                </a:extLst>
              </a:tr>
            </a:tbl>
          </a:graphicData>
        </a:graphic>
      </p:graphicFrame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14ECE738-292E-4E02-8AFB-17BA376C90C9}"/>
              </a:ext>
            </a:extLst>
          </p:cNvPr>
          <p:cNvSpPr/>
          <p:nvPr/>
        </p:nvSpPr>
        <p:spPr>
          <a:xfrm>
            <a:off x="5454864" y="1215754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D2E0EBD0-9F0C-43E3-B85B-A96DD754FBFD}"/>
              </a:ext>
            </a:extLst>
          </p:cNvPr>
          <p:cNvSpPr/>
          <p:nvPr/>
        </p:nvSpPr>
        <p:spPr>
          <a:xfrm>
            <a:off x="6734502" y="1215754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xplosion: 14 Points 12">
            <a:extLst>
              <a:ext uri="{FF2B5EF4-FFF2-40B4-BE49-F238E27FC236}">
                <a16:creationId xmlns:a16="http://schemas.microsoft.com/office/drawing/2014/main" id="{0DABCE7F-2B5D-4DC0-BC5E-88F8C7862FD3}"/>
              </a:ext>
            </a:extLst>
          </p:cNvPr>
          <p:cNvSpPr/>
          <p:nvPr/>
        </p:nvSpPr>
        <p:spPr>
          <a:xfrm>
            <a:off x="1518744" y="2069719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B42D9615-B721-4503-8843-11C8556C5446}"/>
              </a:ext>
            </a:extLst>
          </p:cNvPr>
          <p:cNvSpPr/>
          <p:nvPr/>
        </p:nvSpPr>
        <p:spPr>
          <a:xfrm>
            <a:off x="1518743" y="2907642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xplosion: 14 Points 14">
            <a:extLst>
              <a:ext uri="{FF2B5EF4-FFF2-40B4-BE49-F238E27FC236}">
                <a16:creationId xmlns:a16="http://schemas.microsoft.com/office/drawing/2014/main" id="{65C44B30-03A9-4D2D-8968-777A49661AAC}"/>
              </a:ext>
            </a:extLst>
          </p:cNvPr>
          <p:cNvSpPr/>
          <p:nvPr/>
        </p:nvSpPr>
        <p:spPr>
          <a:xfrm>
            <a:off x="2850928" y="3737682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xplosion: 14 Points 15">
            <a:extLst>
              <a:ext uri="{FF2B5EF4-FFF2-40B4-BE49-F238E27FC236}">
                <a16:creationId xmlns:a16="http://schemas.microsoft.com/office/drawing/2014/main" id="{91D7DD68-18F8-4E32-A578-30CD425079ED}"/>
              </a:ext>
            </a:extLst>
          </p:cNvPr>
          <p:cNvSpPr/>
          <p:nvPr/>
        </p:nvSpPr>
        <p:spPr>
          <a:xfrm>
            <a:off x="4133215" y="3737682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xplosion: 14 Points 16">
            <a:extLst>
              <a:ext uri="{FF2B5EF4-FFF2-40B4-BE49-F238E27FC236}">
                <a16:creationId xmlns:a16="http://schemas.microsoft.com/office/drawing/2014/main" id="{A2C922BB-FE75-44C0-966D-208F953BF951}"/>
              </a:ext>
            </a:extLst>
          </p:cNvPr>
          <p:cNvSpPr/>
          <p:nvPr/>
        </p:nvSpPr>
        <p:spPr>
          <a:xfrm>
            <a:off x="5454863" y="4565392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xplosion: 14 Points 17">
            <a:extLst>
              <a:ext uri="{FF2B5EF4-FFF2-40B4-BE49-F238E27FC236}">
                <a16:creationId xmlns:a16="http://schemas.microsoft.com/office/drawing/2014/main" id="{0512ACE6-9BD1-4746-AB25-EEBA085515CA}"/>
              </a:ext>
            </a:extLst>
          </p:cNvPr>
          <p:cNvSpPr/>
          <p:nvPr/>
        </p:nvSpPr>
        <p:spPr>
          <a:xfrm>
            <a:off x="5454862" y="2907642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xplosion: 14 Points 18">
            <a:extLst>
              <a:ext uri="{FF2B5EF4-FFF2-40B4-BE49-F238E27FC236}">
                <a16:creationId xmlns:a16="http://schemas.microsoft.com/office/drawing/2014/main" id="{8862896B-8C8F-4FD7-B1F8-A7BE6E824397}"/>
              </a:ext>
            </a:extLst>
          </p:cNvPr>
          <p:cNvSpPr/>
          <p:nvPr/>
        </p:nvSpPr>
        <p:spPr>
          <a:xfrm>
            <a:off x="6078515" y="158682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2E7A66-C6C5-4833-AFB8-4277862F560F}"/>
              </a:ext>
            </a:extLst>
          </p:cNvPr>
          <p:cNvSpPr txBox="1"/>
          <p:nvPr/>
        </p:nvSpPr>
        <p:spPr>
          <a:xfrm>
            <a:off x="6587272" y="100203"/>
            <a:ext cx="2195053" cy="4024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err="1"/>
              <a:t>komen</a:t>
            </a:r>
            <a:r>
              <a:rPr lang="en-US" sz="1300" dirty="0"/>
              <a:t> terug in </a:t>
            </a:r>
            <a:r>
              <a:rPr lang="en-US" sz="1300" dirty="0" err="1"/>
              <a:t>toekomstige</a:t>
            </a:r>
            <a:r>
              <a:rPr lang="en-US" sz="1300" dirty="0"/>
              <a:t> </a:t>
            </a:r>
            <a:r>
              <a:rPr lang="en-US" sz="1300" dirty="0" err="1"/>
              <a:t>TechTalk</a:t>
            </a:r>
            <a:r>
              <a:rPr lang="en-US" sz="1300" dirty="0"/>
              <a:t> 101</a:t>
            </a:r>
          </a:p>
        </p:txBody>
      </p:sp>
      <p:sp>
        <p:nvSpPr>
          <p:cNvPr id="21" name="Explosion: 14 Points 20">
            <a:extLst>
              <a:ext uri="{FF2B5EF4-FFF2-40B4-BE49-F238E27FC236}">
                <a16:creationId xmlns:a16="http://schemas.microsoft.com/office/drawing/2014/main" id="{B7C062BE-3004-4544-8C86-9FD48BF31F80}"/>
              </a:ext>
            </a:extLst>
          </p:cNvPr>
          <p:cNvSpPr/>
          <p:nvPr/>
        </p:nvSpPr>
        <p:spPr>
          <a:xfrm>
            <a:off x="2850927" y="2894103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: 14 Points 22">
            <a:extLst>
              <a:ext uri="{FF2B5EF4-FFF2-40B4-BE49-F238E27FC236}">
                <a16:creationId xmlns:a16="http://schemas.microsoft.com/office/drawing/2014/main" id="{17B86474-48B8-4C7A-B1FC-8367FA92EA24}"/>
              </a:ext>
            </a:extLst>
          </p:cNvPr>
          <p:cNvSpPr/>
          <p:nvPr/>
        </p:nvSpPr>
        <p:spPr>
          <a:xfrm>
            <a:off x="8038262" y="1215754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xplosion: 14 Points 23">
            <a:extLst>
              <a:ext uri="{FF2B5EF4-FFF2-40B4-BE49-F238E27FC236}">
                <a16:creationId xmlns:a16="http://schemas.microsoft.com/office/drawing/2014/main" id="{71225585-A5CA-412B-9012-02D5BE2F5DCF}"/>
              </a:ext>
            </a:extLst>
          </p:cNvPr>
          <p:cNvSpPr/>
          <p:nvPr/>
        </p:nvSpPr>
        <p:spPr>
          <a:xfrm>
            <a:off x="8034084" y="2096230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xplosion: 14 Points 21">
            <a:extLst>
              <a:ext uri="{FF2B5EF4-FFF2-40B4-BE49-F238E27FC236}">
                <a16:creationId xmlns:a16="http://schemas.microsoft.com/office/drawing/2014/main" id="{FC8BD608-A2B1-4BDC-A136-7F0BCBF07E28}"/>
              </a:ext>
            </a:extLst>
          </p:cNvPr>
          <p:cNvSpPr/>
          <p:nvPr/>
        </p:nvSpPr>
        <p:spPr>
          <a:xfrm>
            <a:off x="4172629" y="4604807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10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3" grpId="0" animBg="1"/>
      <p:bldP spid="24" grpId="0" animBg="1"/>
      <p:bldP spid="2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0CC4A-2A1C-405F-837B-BCC35743E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784C0-38F9-42A3-9B88-C68AE3D41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7904" y="770960"/>
            <a:ext cx="5720865" cy="3780000"/>
          </a:xfrm>
        </p:spPr>
        <p:txBody>
          <a:bodyPr/>
          <a:lstStyle/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Snellere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bg1">
                    <a:lumMod val="85000"/>
                  </a:schemeClr>
                </a:solidFill>
              </a:rPr>
              <a:t>evolutie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effectievere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bg1">
                    <a:lumMod val="85000"/>
                  </a:schemeClr>
                </a:solidFill>
              </a:rPr>
              <a:t>instandhouding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van </a:t>
            </a:r>
            <a:r>
              <a:rPr lang="en-US" b="1" i="1" dirty="0">
                <a:solidFill>
                  <a:schemeClr val="bg1">
                    <a:lumMod val="85000"/>
                  </a:schemeClr>
                </a:solidFill>
              </a:rPr>
              <a:t>business </a:t>
            </a:r>
            <a:r>
              <a:rPr lang="en-US" b="1" i="1" dirty="0" err="1">
                <a:solidFill>
                  <a:schemeClr val="bg1">
                    <a:lumMod val="85000"/>
                  </a:schemeClr>
                </a:solidFill>
              </a:rPr>
              <a:t>functie</a:t>
            </a:r>
            <a:endParaRPr lang="en-US" b="1" i="1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dankzij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b="1" i="1" dirty="0" err="1">
                <a:solidFill>
                  <a:schemeClr val="bg1">
                    <a:lumMod val="85000"/>
                  </a:schemeClr>
                </a:solidFill>
              </a:rPr>
              <a:t>automatisering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van software-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voortbrengingsproces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uitrol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beheer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mogelijk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gemaakt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door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Infrastructure as Code,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Virtualisatie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, containers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cloud </a:t>
            </a: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data driven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tools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voor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software engineering, monitoring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operationeel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beheer</a:t>
            </a:r>
            <a:br>
              <a:rPr lang="en-US" i="1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2DEAED-47FE-4506-ADC4-D076F73D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A261F6-C4EF-43E5-9564-DB2DEB7DD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50</a:t>
            </a:fld>
            <a:endParaRPr lang="nl-NL"/>
          </a:p>
        </p:txBody>
      </p:sp>
      <p:pic>
        <p:nvPicPr>
          <p:cNvPr id="7" name="Picture 6" descr="A closeup of a key and a keyhole">
            <a:extLst>
              <a:ext uri="{FF2B5EF4-FFF2-40B4-BE49-F238E27FC236}">
                <a16:creationId xmlns:a16="http://schemas.microsoft.com/office/drawing/2014/main" id="{9A019E26-FF41-4387-9555-30C4AC3A2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623" y="792000"/>
            <a:ext cx="2224386" cy="1479858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B127F68-9758-4685-BF77-7939AC9E4659}"/>
              </a:ext>
            </a:extLst>
          </p:cNvPr>
          <p:cNvSpPr txBox="1">
            <a:spLocks/>
          </p:cNvSpPr>
          <p:nvPr/>
        </p:nvSpPr>
        <p:spPr>
          <a:xfrm>
            <a:off x="477724" y="3235568"/>
            <a:ext cx="6563938" cy="37742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culturele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Shift Left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in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beheerbaarheid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testen,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schaalbaarheid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, security</a:t>
            </a: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gedreven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door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team-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eigenaarschap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van product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gedurende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volledige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levenscyclus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(“you build, you run, you fix, you evolve”)</a:t>
            </a:r>
          </a:p>
          <a:p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doorbreken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van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schuttingen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en</a:t>
            </a:r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scheidslijnen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tussen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Dev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 Ops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tussen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sym typeface="Wingdings" panose="05000000000000000000" pitchFamily="2" charset="2"/>
              </a:rPr>
              <a:t> App  Infra.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C505694C-5905-4758-9B53-ACDBCC5B64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4886" r="35043" b="14886"/>
          <a:stretch/>
        </p:blipFill>
        <p:spPr bwMode="auto">
          <a:xfrm>
            <a:off x="7233983" y="2733974"/>
            <a:ext cx="1842739" cy="2133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76A5165-91CD-4EA4-9440-38022912D88D}"/>
              </a:ext>
            </a:extLst>
          </p:cNvPr>
          <p:cNvSpPr/>
          <p:nvPr/>
        </p:nvSpPr>
        <p:spPr>
          <a:xfrm>
            <a:off x="4730588" y="1321131"/>
            <a:ext cx="1985107" cy="27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automatisering</a:t>
            </a:r>
            <a:r>
              <a:rPr lang="en-US" dirty="0"/>
              <a:t> van IT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46B5A41-A477-478D-A5FE-2B8B8F63DC6C}"/>
              </a:ext>
            </a:extLst>
          </p:cNvPr>
          <p:cNvSpPr/>
          <p:nvPr/>
        </p:nvSpPr>
        <p:spPr>
          <a:xfrm>
            <a:off x="6889481" y="1694770"/>
            <a:ext cx="2073662" cy="27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infrastructure </a:t>
            </a:r>
            <a:r>
              <a:rPr lang="en-US" dirty="0" err="1"/>
              <a:t>als</a:t>
            </a:r>
            <a:r>
              <a:rPr lang="en-US" dirty="0"/>
              <a:t> 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6BA1587-8A4C-43F8-89CB-80EF05C4614E}"/>
              </a:ext>
            </a:extLst>
          </p:cNvPr>
          <p:cNvSpPr/>
          <p:nvPr/>
        </p:nvSpPr>
        <p:spPr>
          <a:xfrm>
            <a:off x="3266993" y="2578190"/>
            <a:ext cx="1895230" cy="2761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snel </a:t>
            </a:r>
            <a:r>
              <a:rPr lang="en-US" dirty="0" err="1"/>
              <a:t>uitrollen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C96EBA2-5C0B-4CB2-B20B-7CD4526BC51E}"/>
              </a:ext>
            </a:extLst>
          </p:cNvPr>
          <p:cNvSpPr/>
          <p:nvPr/>
        </p:nvSpPr>
        <p:spPr>
          <a:xfrm>
            <a:off x="4111350" y="3134906"/>
            <a:ext cx="1895230" cy="691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één</a:t>
            </a:r>
            <a:r>
              <a:rPr lang="en-US" dirty="0"/>
              <a:t> team </a:t>
            </a:r>
            <a:r>
              <a:rPr lang="en-US" dirty="0" err="1"/>
              <a:t>volledig</a:t>
            </a:r>
            <a:r>
              <a:rPr lang="en-US" dirty="0"/>
              <a:t> </a:t>
            </a:r>
            <a:r>
              <a:rPr lang="en-US" dirty="0" err="1"/>
              <a:t>verantwoordelijk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applicatie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E35E74D-74DD-4FE1-A54F-769D37B7E77A}"/>
              </a:ext>
            </a:extLst>
          </p:cNvPr>
          <p:cNvSpPr/>
          <p:nvPr/>
        </p:nvSpPr>
        <p:spPr>
          <a:xfrm>
            <a:off x="5273306" y="2062013"/>
            <a:ext cx="1895230" cy="691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omvat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platform </a:t>
            </a:r>
            <a:r>
              <a:rPr lang="en-US" dirty="0" err="1"/>
              <a:t>en</a:t>
            </a:r>
            <a:r>
              <a:rPr lang="en-US" dirty="0"/>
              <a:t> infrastructure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1E6C95A-F3C1-41F2-B226-F22F5205F344}"/>
              </a:ext>
            </a:extLst>
          </p:cNvPr>
          <p:cNvSpPr/>
          <p:nvPr/>
        </p:nvSpPr>
        <p:spPr>
          <a:xfrm>
            <a:off x="4910473" y="4145004"/>
            <a:ext cx="2192215" cy="691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virtualisatie</a:t>
            </a:r>
            <a:r>
              <a:rPr lang="en-US" dirty="0"/>
              <a:t>, containers, cloud </a:t>
            </a:r>
            <a:r>
              <a:rPr lang="en-US" dirty="0" err="1"/>
              <a:t>en</a:t>
            </a:r>
            <a:r>
              <a:rPr lang="en-US" dirty="0"/>
              <a:t> serverless helpen </a:t>
            </a:r>
            <a:r>
              <a:rPr lang="en-US" dirty="0" err="1"/>
              <a:t>automatisering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EC115BA-52A3-4891-B71E-751F4CA2ECF6}"/>
              </a:ext>
            </a:extLst>
          </p:cNvPr>
          <p:cNvSpPr/>
          <p:nvPr/>
        </p:nvSpPr>
        <p:spPr>
          <a:xfrm>
            <a:off x="8861" y="3584998"/>
            <a:ext cx="2192215" cy="6917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tools </a:t>
            </a:r>
            <a:r>
              <a:rPr lang="en-US" dirty="0" err="1"/>
              <a:t>voor</a:t>
            </a:r>
            <a:r>
              <a:rPr lang="en-US" dirty="0"/>
              <a:t> engineering – test, QA, build, deploy, monitor – app &amp; infra 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6BB73B3-E989-444F-B95B-64B92F4ABB3C}"/>
              </a:ext>
            </a:extLst>
          </p:cNvPr>
          <p:cNvSpPr/>
          <p:nvPr/>
        </p:nvSpPr>
        <p:spPr>
          <a:xfrm>
            <a:off x="1984025" y="4385526"/>
            <a:ext cx="2565935" cy="4812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next step: data driven/AI powered DevOps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CEB19A30-2254-4499-944A-3FE3DA38DD9D}"/>
              </a:ext>
            </a:extLst>
          </p:cNvPr>
          <p:cNvSpPr/>
          <p:nvPr/>
        </p:nvSpPr>
        <p:spPr>
          <a:xfrm>
            <a:off x="3345264" y="1479520"/>
            <a:ext cx="1641925" cy="1008962"/>
          </a:xfrm>
          <a:prstGeom prst="rightArrow">
            <a:avLst/>
          </a:prstGeom>
          <a:gradFill flip="none" rotWithShape="1">
            <a:gsLst>
              <a:gs pos="0">
                <a:srgbClr val="FFCC00"/>
              </a:gs>
              <a:gs pos="100000">
                <a:srgbClr val="00AAC8"/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34E451F-F129-4830-AF09-8760F424D229}"/>
              </a:ext>
            </a:extLst>
          </p:cNvPr>
          <p:cNvSpPr/>
          <p:nvPr/>
        </p:nvSpPr>
        <p:spPr>
          <a:xfrm>
            <a:off x="3689837" y="431040"/>
            <a:ext cx="1895230" cy="482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beheer</a:t>
            </a:r>
            <a:r>
              <a:rPr lang="en-US" dirty="0"/>
              <a:t> is </a:t>
            </a:r>
            <a:r>
              <a:rPr lang="en-US" dirty="0" err="1"/>
              <a:t>vaak</a:t>
            </a:r>
            <a:r>
              <a:rPr lang="en-US" dirty="0"/>
              <a:t>: </a:t>
            </a:r>
            <a:r>
              <a:rPr lang="en-US" dirty="0" err="1"/>
              <a:t>werkdagelijks</a:t>
            </a:r>
            <a:r>
              <a:rPr lang="en-US" dirty="0"/>
              <a:t> tot 24/7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49397BB-4A52-4206-9EB3-5687B64324A7}"/>
              </a:ext>
            </a:extLst>
          </p:cNvPr>
          <p:cNvSpPr/>
          <p:nvPr/>
        </p:nvSpPr>
        <p:spPr>
          <a:xfrm>
            <a:off x="310216" y="2393238"/>
            <a:ext cx="2192215" cy="2598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onderhoud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nieuwbouw</a:t>
            </a:r>
            <a:r>
              <a:rPr lang="en-US" dirty="0"/>
              <a:t> 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50F09BD-5876-425E-9F1D-02C91BE2705D}"/>
              </a:ext>
            </a:extLst>
          </p:cNvPr>
          <p:cNvSpPr/>
          <p:nvPr/>
        </p:nvSpPr>
        <p:spPr>
          <a:xfrm>
            <a:off x="6477000" y="796779"/>
            <a:ext cx="2499215" cy="4111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snelheid</a:t>
            </a:r>
            <a:r>
              <a:rPr lang="en-US" dirty="0"/>
              <a:t>, </a:t>
            </a:r>
            <a:r>
              <a:rPr lang="en-US" dirty="0" err="1"/>
              <a:t>schaal</a:t>
            </a:r>
            <a:r>
              <a:rPr lang="en-US" dirty="0"/>
              <a:t>, </a:t>
            </a:r>
            <a:r>
              <a:rPr lang="en-US" dirty="0" err="1"/>
              <a:t>complexiteit</a:t>
            </a:r>
            <a:r>
              <a:rPr lang="en-US" dirty="0"/>
              <a:t> van de IT </a:t>
            </a:r>
            <a:r>
              <a:rPr lang="en-US" dirty="0" err="1"/>
              <a:t>operatie</a:t>
            </a:r>
            <a:endParaRPr lang="en-US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40127E0-E6E3-4E82-95A2-7768E6026E90}"/>
              </a:ext>
            </a:extLst>
          </p:cNvPr>
          <p:cNvSpPr/>
          <p:nvPr/>
        </p:nvSpPr>
        <p:spPr>
          <a:xfrm>
            <a:off x="1368886" y="2970337"/>
            <a:ext cx="2192215" cy="3779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cultuur</a:t>
            </a:r>
            <a:r>
              <a:rPr lang="en-US" dirty="0"/>
              <a:t>, </a:t>
            </a:r>
            <a:r>
              <a:rPr lang="en-US" dirty="0" err="1"/>
              <a:t>communicatie</a:t>
            </a:r>
            <a:r>
              <a:rPr lang="en-US" dirty="0"/>
              <a:t>, samenwerking</a:t>
            </a:r>
          </a:p>
        </p:txBody>
      </p:sp>
      <p:pic>
        <p:nvPicPr>
          <p:cNvPr id="23" name="Picture 2" descr="De Efteling - Buy your tickets directly and at a discount ...">
            <a:extLst>
              <a:ext uri="{FF2B5EF4-FFF2-40B4-BE49-F238E27FC236}">
                <a16:creationId xmlns:a16="http://schemas.microsoft.com/office/drawing/2014/main" id="{46BA3BF1-4E0A-4EC5-8A90-3C3478CB7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375" y="71322"/>
            <a:ext cx="1128553" cy="639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249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0140-F164-4FD5-8E9A-419C7821D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Buzzword Bingo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C54D15-4818-4177-994B-3AC503EC9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B143A6-A137-4BDC-BE9A-ACACD349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51</a:t>
            </a:fld>
            <a:endParaRPr lang="nl-NL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7CCDDA3-9D44-4C8B-B006-0A94DC597DD0}"/>
              </a:ext>
            </a:extLst>
          </p:cNvPr>
          <p:cNvGraphicFramePr>
            <a:graphicFrameLocks noGrp="1"/>
          </p:cNvGraphicFramePr>
          <p:nvPr/>
        </p:nvGraphicFramePr>
        <p:xfrm>
          <a:off x="719999" y="698988"/>
          <a:ext cx="7793382" cy="417625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298897">
                  <a:extLst>
                    <a:ext uri="{9D8B030D-6E8A-4147-A177-3AD203B41FA5}">
                      <a16:colId xmlns:a16="http://schemas.microsoft.com/office/drawing/2014/main" val="3080149251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3292454357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1743237958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79555057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2078143367"/>
                    </a:ext>
                  </a:extLst>
                </a:gridCol>
                <a:gridCol w="1298897">
                  <a:extLst>
                    <a:ext uri="{9D8B030D-6E8A-4147-A177-3AD203B41FA5}">
                      <a16:colId xmlns:a16="http://schemas.microsoft.com/office/drawing/2014/main" val="610957440"/>
                    </a:ext>
                  </a:extLst>
                </a:gridCol>
              </a:tblGrid>
              <a:tr h="83525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DevOps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Operations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Waterval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Agile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Container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Business Value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376852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Cloud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Automation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Nieuwbouw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Onderhoud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Infra as 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Shift Left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982564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Microservice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Virtualisatie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Pipeline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IaaS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Release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Web Scale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3849983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CI/CD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PaaS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SAFe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Beheer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2930647"/>
                  </a:ext>
                </a:extLst>
              </a:tr>
              <a:tr h="835250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Archipel</a:t>
                      </a:r>
                      <a:r>
                        <a:rPr lang="en-US" b="1" dirty="0"/>
                        <a:t> (</a:t>
                      </a:r>
                      <a:r>
                        <a:rPr lang="en-US" b="1" dirty="0" err="1"/>
                        <a:t>Reizenrijk</a:t>
                      </a:r>
                      <a:r>
                        <a:rPr lang="en-US" b="1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Nieuwbouw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Source Code Control (Git)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SaaS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Uitrol</a:t>
                      </a:r>
                      <a:r>
                        <a:rPr lang="en-US" b="1" dirty="0"/>
                        <a:t> (Deploy/</a:t>
                      </a:r>
                      <a:br>
                        <a:rPr lang="en-US" b="1" dirty="0"/>
                      </a:br>
                      <a:r>
                        <a:rPr lang="en-US" b="1" dirty="0"/>
                        <a:t>Provision)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24/7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4100095"/>
                  </a:ext>
                </a:extLst>
              </a:tr>
            </a:tbl>
          </a:graphicData>
        </a:graphic>
      </p:graphicFrame>
      <p:sp>
        <p:nvSpPr>
          <p:cNvPr id="11" name="Explosion: 14 Points 10">
            <a:extLst>
              <a:ext uri="{FF2B5EF4-FFF2-40B4-BE49-F238E27FC236}">
                <a16:creationId xmlns:a16="http://schemas.microsoft.com/office/drawing/2014/main" id="{14ECE738-292E-4E02-8AFB-17BA376C90C9}"/>
              </a:ext>
            </a:extLst>
          </p:cNvPr>
          <p:cNvSpPr/>
          <p:nvPr/>
        </p:nvSpPr>
        <p:spPr>
          <a:xfrm>
            <a:off x="5454864" y="1215754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D2E0EBD0-9F0C-43E3-B85B-A96DD754FBFD}"/>
              </a:ext>
            </a:extLst>
          </p:cNvPr>
          <p:cNvSpPr/>
          <p:nvPr/>
        </p:nvSpPr>
        <p:spPr>
          <a:xfrm>
            <a:off x="6734502" y="1215754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xplosion: 14 Points 12">
            <a:extLst>
              <a:ext uri="{FF2B5EF4-FFF2-40B4-BE49-F238E27FC236}">
                <a16:creationId xmlns:a16="http://schemas.microsoft.com/office/drawing/2014/main" id="{0DABCE7F-2B5D-4DC0-BC5E-88F8C7862FD3}"/>
              </a:ext>
            </a:extLst>
          </p:cNvPr>
          <p:cNvSpPr/>
          <p:nvPr/>
        </p:nvSpPr>
        <p:spPr>
          <a:xfrm>
            <a:off x="1518744" y="2069719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B42D9615-B721-4503-8843-11C8556C5446}"/>
              </a:ext>
            </a:extLst>
          </p:cNvPr>
          <p:cNvSpPr/>
          <p:nvPr/>
        </p:nvSpPr>
        <p:spPr>
          <a:xfrm>
            <a:off x="1518743" y="2907642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xplosion: 14 Points 14">
            <a:extLst>
              <a:ext uri="{FF2B5EF4-FFF2-40B4-BE49-F238E27FC236}">
                <a16:creationId xmlns:a16="http://schemas.microsoft.com/office/drawing/2014/main" id="{65C44B30-03A9-4D2D-8968-777A49661AAC}"/>
              </a:ext>
            </a:extLst>
          </p:cNvPr>
          <p:cNvSpPr/>
          <p:nvPr/>
        </p:nvSpPr>
        <p:spPr>
          <a:xfrm>
            <a:off x="2850928" y="3737682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xplosion: 14 Points 15">
            <a:extLst>
              <a:ext uri="{FF2B5EF4-FFF2-40B4-BE49-F238E27FC236}">
                <a16:creationId xmlns:a16="http://schemas.microsoft.com/office/drawing/2014/main" id="{91D7DD68-18F8-4E32-A578-30CD425079ED}"/>
              </a:ext>
            </a:extLst>
          </p:cNvPr>
          <p:cNvSpPr/>
          <p:nvPr/>
        </p:nvSpPr>
        <p:spPr>
          <a:xfrm>
            <a:off x="4133215" y="3737682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xplosion: 14 Points 16">
            <a:extLst>
              <a:ext uri="{FF2B5EF4-FFF2-40B4-BE49-F238E27FC236}">
                <a16:creationId xmlns:a16="http://schemas.microsoft.com/office/drawing/2014/main" id="{A2C922BB-FE75-44C0-966D-208F953BF951}"/>
              </a:ext>
            </a:extLst>
          </p:cNvPr>
          <p:cNvSpPr/>
          <p:nvPr/>
        </p:nvSpPr>
        <p:spPr>
          <a:xfrm>
            <a:off x="5454863" y="4565392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xplosion: 14 Points 17">
            <a:extLst>
              <a:ext uri="{FF2B5EF4-FFF2-40B4-BE49-F238E27FC236}">
                <a16:creationId xmlns:a16="http://schemas.microsoft.com/office/drawing/2014/main" id="{0512ACE6-9BD1-4746-AB25-EEBA085515CA}"/>
              </a:ext>
            </a:extLst>
          </p:cNvPr>
          <p:cNvSpPr/>
          <p:nvPr/>
        </p:nvSpPr>
        <p:spPr>
          <a:xfrm>
            <a:off x="5454862" y="2907642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xplosion: 14 Points 20">
            <a:extLst>
              <a:ext uri="{FF2B5EF4-FFF2-40B4-BE49-F238E27FC236}">
                <a16:creationId xmlns:a16="http://schemas.microsoft.com/office/drawing/2014/main" id="{B7C062BE-3004-4544-8C86-9FD48BF31F80}"/>
              </a:ext>
            </a:extLst>
          </p:cNvPr>
          <p:cNvSpPr/>
          <p:nvPr/>
        </p:nvSpPr>
        <p:spPr>
          <a:xfrm>
            <a:off x="2850927" y="2894103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xplosion: 14 Points 22">
            <a:extLst>
              <a:ext uri="{FF2B5EF4-FFF2-40B4-BE49-F238E27FC236}">
                <a16:creationId xmlns:a16="http://schemas.microsoft.com/office/drawing/2014/main" id="{17B86474-48B8-4C7A-B1FC-8367FA92EA24}"/>
              </a:ext>
            </a:extLst>
          </p:cNvPr>
          <p:cNvSpPr/>
          <p:nvPr/>
        </p:nvSpPr>
        <p:spPr>
          <a:xfrm>
            <a:off x="8038262" y="1215754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xplosion: 14 Points 23">
            <a:extLst>
              <a:ext uri="{FF2B5EF4-FFF2-40B4-BE49-F238E27FC236}">
                <a16:creationId xmlns:a16="http://schemas.microsoft.com/office/drawing/2014/main" id="{71225585-A5CA-412B-9012-02D5BE2F5DCF}"/>
              </a:ext>
            </a:extLst>
          </p:cNvPr>
          <p:cNvSpPr/>
          <p:nvPr/>
        </p:nvSpPr>
        <p:spPr>
          <a:xfrm>
            <a:off x="8034084" y="2096230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xplosion: 14 Points 21">
            <a:extLst>
              <a:ext uri="{FF2B5EF4-FFF2-40B4-BE49-F238E27FC236}">
                <a16:creationId xmlns:a16="http://schemas.microsoft.com/office/drawing/2014/main" id="{FC8BD608-A2B1-4BDC-A136-7F0BCBF07E28}"/>
              </a:ext>
            </a:extLst>
          </p:cNvPr>
          <p:cNvSpPr/>
          <p:nvPr/>
        </p:nvSpPr>
        <p:spPr>
          <a:xfrm>
            <a:off x="4172629" y="4604807"/>
            <a:ext cx="483475" cy="334812"/>
          </a:xfrm>
          <a:prstGeom prst="irregularSeal2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C61299B1-B441-4E27-85F2-2FF90DE812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4888" y="851899"/>
            <a:ext cx="727710" cy="727710"/>
          </a:xfrm>
          <a:prstGeom prst="rect">
            <a:avLst/>
          </a:prstGeom>
        </p:spPr>
      </p:pic>
      <p:pic>
        <p:nvPicPr>
          <p:cNvPr id="25" name="Graphic 24" descr="Checkmark with solid fill">
            <a:extLst>
              <a:ext uri="{FF2B5EF4-FFF2-40B4-BE49-F238E27FC236}">
                <a16:creationId xmlns:a16="http://schemas.microsoft.com/office/drawing/2014/main" id="{6C754509-7C1D-44FB-B703-84F870F8C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66350" y="698988"/>
            <a:ext cx="727710" cy="727710"/>
          </a:xfrm>
          <a:prstGeom prst="rect">
            <a:avLst/>
          </a:prstGeom>
        </p:spPr>
      </p:pic>
      <p:pic>
        <p:nvPicPr>
          <p:cNvPr id="26" name="Graphic 25" descr="Checkmark with solid fill">
            <a:extLst>
              <a:ext uri="{FF2B5EF4-FFF2-40B4-BE49-F238E27FC236}">
                <a16:creationId xmlns:a16="http://schemas.microsoft.com/office/drawing/2014/main" id="{9C24E66D-4040-4EEE-8AC5-A114CAF7F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91007" y="1728594"/>
            <a:ext cx="727710" cy="727710"/>
          </a:xfrm>
          <a:prstGeom prst="rect">
            <a:avLst/>
          </a:prstGeom>
        </p:spPr>
      </p:pic>
      <p:pic>
        <p:nvPicPr>
          <p:cNvPr id="27" name="Graphic 26" descr="Checkmark with solid fill">
            <a:extLst>
              <a:ext uri="{FF2B5EF4-FFF2-40B4-BE49-F238E27FC236}">
                <a16:creationId xmlns:a16="http://schemas.microsoft.com/office/drawing/2014/main" id="{20471014-35C3-49E3-8DCC-B26E231A20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6278244" y="1579609"/>
            <a:ext cx="727710" cy="727710"/>
          </a:xfrm>
          <a:prstGeom prst="rect">
            <a:avLst/>
          </a:prstGeom>
        </p:spPr>
      </p:pic>
      <p:pic>
        <p:nvPicPr>
          <p:cNvPr id="28" name="Graphic 27" descr="Checkmark with solid fill">
            <a:extLst>
              <a:ext uri="{FF2B5EF4-FFF2-40B4-BE49-F238E27FC236}">
                <a16:creationId xmlns:a16="http://schemas.microsoft.com/office/drawing/2014/main" id="{4D42071D-02CE-436C-B691-0E0A419652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2334738" y="2401486"/>
            <a:ext cx="727710" cy="72771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8264A541-86D3-4835-A94E-0CAA7F2A1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619" y="4211909"/>
            <a:ext cx="727710" cy="72771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7F461D87-AF81-488F-968B-BB6D9B9FA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5965" y="4038057"/>
            <a:ext cx="727710" cy="727710"/>
          </a:xfrm>
          <a:prstGeom prst="rect">
            <a:avLst/>
          </a:prstGeom>
        </p:spPr>
      </p:pic>
      <p:pic>
        <p:nvPicPr>
          <p:cNvPr id="31" name="Graphic 30" descr="Checkmark with solid fill">
            <a:extLst>
              <a:ext uri="{FF2B5EF4-FFF2-40B4-BE49-F238E27FC236}">
                <a16:creationId xmlns:a16="http://schemas.microsoft.com/office/drawing/2014/main" id="{7882F469-DC96-466E-9933-9DF35EFF0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5097" y="4147528"/>
            <a:ext cx="727710" cy="727710"/>
          </a:xfrm>
          <a:prstGeom prst="rect">
            <a:avLst/>
          </a:prstGeom>
        </p:spPr>
      </p:pic>
      <p:pic>
        <p:nvPicPr>
          <p:cNvPr id="32" name="Graphic 31" descr="Checkmark with solid fill">
            <a:extLst>
              <a:ext uri="{FF2B5EF4-FFF2-40B4-BE49-F238E27FC236}">
                <a16:creationId xmlns:a16="http://schemas.microsoft.com/office/drawing/2014/main" id="{70DE08D2-164D-4860-90CB-BEE6328F6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48205" y="4260768"/>
            <a:ext cx="583710" cy="583710"/>
          </a:xfrm>
          <a:prstGeom prst="rect">
            <a:avLst/>
          </a:prstGeom>
        </p:spPr>
      </p:pic>
      <p:pic>
        <p:nvPicPr>
          <p:cNvPr id="33" name="Graphic 32" descr="Checkmark with solid fill">
            <a:extLst>
              <a:ext uri="{FF2B5EF4-FFF2-40B4-BE49-F238E27FC236}">
                <a16:creationId xmlns:a16="http://schemas.microsoft.com/office/drawing/2014/main" id="{9C832A34-8C2F-40D1-BFCE-61CA8CE6E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3905" y="3273905"/>
            <a:ext cx="727710" cy="727710"/>
          </a:xfrm>
          <a:prstGeom prst="rect">
            <a:avLst/>
          </a:prstGeom>
        </p:spPr>
      </p:pic>
      <p:pic>
        <p:nvPicPr>
          <p:cNvPr id="34" name="Graphic 33" descr="Checkmark with solid fill">
            <a:extLst>
              <a:ext uri="{FF2B5EF4-FFF2-40B4-BE49-F238E27FC236}">
                <a16:creationId xmlns:a16="http://schemas.microsoft.com/office/drawing/2014/main" id="{2BD479A8-7A74-47D1-A302-6B46453FD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8798" y="795390"/>
            <a:ext cx="727710" cy="727710"/>
          </a:xfrm>
          <a:prstGeom prst="rect">
            <a:avLst/>
          </a:prstGeom>
        </p:spPr>
      </p:pic>
      <p:pic>
        <p:nvPicPr>
          <p:cNvPr id="35" name="Graphic 34" descr="Checkmark with solid fill">
            <a:extLst>
              <a:ext uri="{FF2B5EF4-FFF2-40B4-BE49-F238E27FC236}">
                <a16:creationId xmlns:a16="http://schemas.microsoft.com/office/drawing/2014/main" id="{988C08BA-B844-46A4-9E81-EAC769CE9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06374" y="2519138"/>
            <a:ext cx="727710" cy="727710"/>
          </a:xfrm>
          <a:prstGeom prst="rect">
            <a:avLst/>
          </a:prstGeom>
        </p:spPr>
      </p:pic>
      <p:pic>
        <p:nvPicPr>
          <p:cNvPr id="36" name="Graphic 35" descr="Checkmark with solid fill">
            <a:extLst>
              <a:ext uri="{FF2B5EF4-FFF2-40B4-BE49-F238E27FC236}">
                <a16:creationId xmlns:a16="http://schemas.microsoft.com/office/drawing/2014/main" id="{951214D5-8101-4C1B-BEC7-5AF20813D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35599" y="3344784"/>
            <a:ext cx="727710" cy="727710"/>
          </a:xfrm>
          <a:prstGeom prst="rect">
            <a:avLst/>
          </a:prstGeom>
        </p:spPr>
      </p:pic>
      <p:pic>
        <p:nvPicPr>
          <p:cNvPr id="37" name="Graphic 36" descr="Checkmark with solid fill">
            <a:extLst>
              <a:ext uri="{FF2B5EF4-FFF2-40B4-BE49-F238E27FC236}">
                <a16:creationId xmlns:a16="http://schemas.microsoft.com/office/drawing/2014/main" id="{8A9E58CA-1799-4301-BDFC-F6833FC7C4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9329" y="1587131"/>
            <a:ext cx="727710" cy="727710"/>
          </a:xfrm>
          <a:prstGeom prst="rect">
            <a:avLst/>
          </a:prstGeom>
        </p:spPr>
      </p:pic>
      <p:pic>
        <p:nvPicPr>
          <p:cNvPr id="38" name="Graphic 37" descr="Checkmark with solid fill">
            <a:extLst>
              <a:ext uri="{FF2B5EF4-FFF2-40B4-BE49-F238E27FC236}">
                <a16:creationId xmlns:a16="http://schemas.microsoft.com/office/drawing/2014/main" id="{C04763A0-9361-40AE-8BF5-ED1559BB7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033" y="1703332"/>
            <a:ext cx="727710" cy="727710"/>
          </a:xfrm>
          <a:prstGeom prst="rect">
            <a:avLst/>
          </a:prstGeom>
        </p:spPr>
      </p:pic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6CA3A34C-D7FE-4412-B35C-C49E51F310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28251" y="1703332"/>
            <a:ext cx="727710" cy="727710"/>
          </a:xfrm>
          <a:prstGeom prst="rect">
            <a:avLst/>
          </a:prstGeom>
        </p:spPr>
      </p:pic>
      <p:pic>
        <p:nvPicPr>
          <p:cNvPr id="40" name="Graphic 39" descr="Checkmark with solid fill">
            <a:extLst>
              <a:ext uri="{FF2B5EF4-FFF2-40B4-BE49-F238E27FC236}">
                <a16:creationId xmlns:a16="http://schemas.microsoft.com/office/drawing/2014/main" id="{02BEADBC-80BE-4BFD-AB2A-F317DE172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90267" y="2485192"/>
            <a:ext cx="727710" cy="727710"/>
          </a:xfrm>
          <a:prstGeom prst="rect">
            <a:avLst/>
          </a:prstGeom>
        </p:spPr>
      </p:pic>
      <p:pic>
        <p:nvPicPr>
          <p:cNvPr id="41" name="Graphic 40" descr="Checkmark with solid fill">
            <a:extLst>
              <a:ext uri="{FF2B5EF4-FFF2-40B4-BE49-F238E27FC236}">
                <a16:creationId xmlns:a16="http://schemas.microsoft.com/office/drawing/2014/main" id="{599327E8-2DA8-4DDA-A141-A04D40DE4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66221" y="1011253"/>
            <a:ext cx="575878" cy="575878"/>
          </a:xfrm>
          <a:prstGeom prst="rect">
            <a:avLst/>
          </a:prstGeom>
        </p:spPr>
      </p:pic>
      <p:pic>
        <p:nvPicPr>
          <p:cNvPr id="42" name="Graphic 41" descr="Checkmark with solid fill">
            <a:extLst>
              <a:ext uri="{FF2B5EF4-FFF2-40B4-BE49-F238E27FC236}">
                <a16:creationId xmlns:a16="http://schemas.microsoft.com/office/drawing/2014/main" id="{179C4423-423C-4B93-B21C-718F8BC64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23905" y="732150"/>
            <a:ext cx="908010" cy="90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0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A1BFDAA-AAF7-49E9-B565-4DCEECC1974B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6" b="148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1ACB23-FADC-49CB-BEB1-735A52CBF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1CA13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Vragen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Discussie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DevOps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7FF3F00C-BD63-499C-A5BD-C9A2A9243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964" y="3060000"/>
            <a:ext cx="1368686" cy="648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17E9A05-012F-4F8C-84E8-B5674605700C}"/>
              </a:ext>
            </a:extLst>
          </p:cNvPr>
          <p:cNvGrpSpPr/>
          <p:nvPr/>
        </p:nvGrpSpPr>
        <p:grpSpPr>
          <a:xfrm>
            <a:off x="7552832" y="240372"/>
            <a:ext cx="1368686" cy="1588569"/>
            <a:chOff x="7351818" y="511733"/>
            <a:chExt cx="1792182" cy="21275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949A833-59CF-4BE7-9EAC-AAC417C3628A}"/>
                </a:ext>
              </a:extLst>
            </p:cNvPr>
            <p:cNvGrpSpPr/>
            <p:nvPr/>
          </p:nvGrpSpPr>
          <p:grpSpPr>
            <a:xfrm>
              <a:off x="7351818" y="511733"/>
              <a:ext cx="1792182" cy="2127594"/>
              <a:chOff x="4572000" y="288000"/>
              <a:chExt cx="1710024" cy="2142490"/>
            </a:xfrm>
          </p:grpSpPr>
          <p:pic>
            <p:nvPicPr>
              <p:cNvPr id="9" name="Picture 4" descr="IT Architecture For Dummies">
                <a:extLst>
                  <a:ext uri="{FF2B5EF4-FFF2-40B4-BE49-F238E27FC236}">
                    <a16:creationId xmlns:a16="http://schemas.microsoft.com/office/drawing/2014/main" id="{C1E02080-CAA8-4982-B352-0300F9483A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0" y="288000"/>
                <a:ext cx="1710024" cy="214249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119F819-4EEE-4857-93F9-02C873F173B0}"/>
                  </a:ext>
                </a:extLst>
              </p:cNvPr>
              <p:cNvSpPr txBox="1"/>
              <p:nvPr/>
            </p:nvSpPr>
            <p:spPr>
              <a:xfrm rot="21293138">
                <a:off x="4644922" y="555603"/>
                <a:ext cx="1564169" cy="41509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b="1" i="1" dirty="0">
                    <a:solidFill>
                      <a:schemeClr val="bg1">
                        <a:lumMod val="95000"/>
                      </a:schemeClr>
                    </a:solidFill>
                  </a:rPr>
                  <a:t>  DevOps  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F95D0E-B4B3-45AC-A6E0-142E208C1995}"/>
                  </a:ext>
                </a:extLst>
              </p:cNvPr>
              <p:cNvSpPr txBox="1"/>
              <p:nvPr/>
            </p:nvSpPr>
            <p:spPr>
              <a:xfrm rot="21293138">
                <a:off x="4655408" y="987654"/>
                <a:ext cx="1548147" cy="373586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1800" b="1" dirty="0" err="1">
                    <a:solidFill>
                      <a:srgbClr val="F5EE19"/>
                    </a:solidFill>
                    <a:latin typeface="Tempus Sans ITC" panose="04020404030D07020202" pitchFamily="82" charset="0"/>
                  </a:rPr>
                  <a:t>TechTalk</a:t>
                </a:r>
                <a:r>
                  <a:rPr lang="en-US" sz="1800" b="1" dirty="0">
                    <a:solidFill>
                      <a:srgbClr val="F5EE19"/>
                    </a:solidFill>
                    <a:latin typeface="Tempus Sans ITC" panose="04020404030D07020202" pitchFamily="82" charset="0"/>
                  </a:rPr>
                  <a:t> 101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C62EE7F-B16D-4F17-B7AE-B3E1CFAF7327}"/>
                </a:ext>
              </a:extLst>
            </p:cNvPr>
            <p:cNvSpPr txBox="1"/>
            <p:nvPr/>
          </p:nvSpPr>
          <p:spPr>
            <a:xfrm>
              <a:off x="7379651" y="1867541"/>
              <a:ext cx="807827" cy="412210"/>
            </a:xfrm>
            <a:prstGeom prst="rect">
              <a:avLst/>
            </a:prstGeom>
            <a:solidFill>
              <a:srgbClr val="FEF200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dirty="0">
                  <a:latin typeface="Aharoni" panose="02010803020104030203" pitchFamily="2" charset="-79"/>
                  <a:cs typeface="Aharoni" panose="02010803020104030203" pitchFamily="2" charset="-79"/>
                </a:rPr>
                <a:t>interpret customers</a:t>
              </a:r>
            </a:p>
            <a:p>
              <a:r>
                <a:rPr lang="en-US" sz="400" dirty="0">
                  <a:latin typeface="Aharoni" panose="02010803020104030203" pitchFamily="2" charset="-79"/>
                  <a:cs typeface="Aharoni" panose="02010803020104030203" pitchFamily="2" charset="-79"/>
                </a:rPr>
                <a:t>engage in conversation</a:t>
              </a:r>
            </a:p>
            <a:p>
              <a:r>
                <a:rPr lang="en-US" sz="400" dirty="0">
                  <a:latin typeface="Aharoni" panose="02010803020104030203" pitchFamily="2" charset="-79"/>
                  <a:cs typeface="Aharoni" panose="02010803020104030203" pitchFamily="2" charset="-79"/>
                </a:rPr>
                <a:t>understand your colleagues</a:t>
              </a:r>
            </a:p>
            <a:p>
              <a:r>
                <a:rPr lang="en-US" sz="400" dirty="0">
                  <a:latin typeface="Aharoni" panose="02010803020104030203" pitchFamily="2" charset="-79"/>
                  <a:cs typeface="Aharoni" panose="02010803020104030203" pitchFamily="2" charset="-79"/>
                </a:rPr>
                <a:t>enjoy tech a little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48BEC2-D55D-4871-833C-33C12C04CC0B}"/>
                </a:ext>
              </a:extLst>
            </p:cNvPr>
            <p:cNvSpPr txBox="1"/>
            <p:nvPr/>
          </p:nvSpPr>
          <p:spPr>
            <a:xfrm>
              <a:off x="7379651" y="2522172"/>
              <a:ext cx="807827" cy="82442"/>
            </a:xfrm>
            <a:prstGeom prst="rect">
              <a:avLst/>
            </a:prstGeom>
            <a:solidFill>
              <a:srgbClr val="FEF200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" dirty="0">
                  <a:latin typeface="Aharoni" panose="02010803020104030203" pitchFamily="2" charset="-79"/>
                  <a:cs typeface="Aharoni" panose="02010803020104030203" pitchFamily="2" charset="-79"/>
                </a:rPr>
                <a:t>De CAB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BF3D136-65D8-4CC7-A0EC-33BE0CA670C0}"/>
              </a:ext>
            </a:extLst>
          </p:cNvPr>
          <p:cNvGrpSpPr/>
          <p:nvPr/>
        </p:nvGrpSpPr>
        <p:grpSpPr>
          <a:xfrm>
            <a:off x="222482" y="777797"/>
            <a:ext cx="3136232" cy="1818579"/>
            <a:chOff x="222482" y="777797"/>
            <a:chExt cx="3136232" cy="1818579"/>
          </a:xfrm>
        </p:grpSpPr>
        <p:pic>
          <p:nvPicPr>
            <p:cNvPr id="14" name="Picture 13" descr="Deer fighting">
              <a:extLst>
                <a:ext uri="{FF2B5EF4-FFF2-40B4-BE49-F238E27FC236}">
                  <a16:creationId xmlns:a16="http://schemas.microsoft.com/office/drawing/2014/main" id="{D548B25D-8278-47BD-9DAE-060A7C0FB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2482" y="844226"/>
              <a:ext cx="3136232" cy="1752150"/>
            </a:xfrm>
            <a:prstGeom prst="rect">
              <a:avLst/>
            </a:prstGeom>
          </p:spPr>
        </p:pic>
        <p:pic>
          <p:nvPicPr>
            <p:cNvPr id="15" name="Content Placeholder 7" descr="Green smoke">
              <a:extLst>
                <a:ext uri="{FF2B5EF4-FFF2-40B4-BE49-F238E27FC236}">
                  <a16:creationId xmlns:a16="http://schemas.microsoft.com/office/drawing/2014/main" id="{14A3A9FB-252A-412B-A186-9B3BA6C6C1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alphaModFix amt="85000"/>
            </a:blip>
            <a:srcRect r="20376"/>
            <a:stretch/>
          </p:blipFill>
          <p:spPr>
            <a:xfrm>
              <a:off x="1247443" y="777797"/>
              <a:ext cx="1400945" cy="87304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6E477C3-0F7D-43B6-82C6-4B9D7E581261}"/>
                </a:ext>
              </a:extLst>
            </p:cNvPr>
            <p:cNvSpPr txBox="1"/>
            <p:nvPr/>
          </p:nvSpPr>
          <p:spPr>
            <a:xfrm>
              <a:off x="1305677" y="903516"/>
              <a:ext cx="1247136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chemeClr val="bg1">
                      <a:lumMod val="50000"/>
                    </a:schemeClr>
                  </a:solidFill>
                  <a:latin typeface="Bradley Hand ITC" panose="03070402050302030203" pitchFamily="66" charset="0"/>
                </a:rPr>
                <a:t>DevOps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3895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161B4-C265-4FAD-BACC-1BCA159B77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B1D842-9B46-4256-B578-726ABB3CD5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12E6A-5A88-46F3-8548-2F0979243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</a:t>
            </a:fld>
            <a:endParaRPr lang="nl-NL"/>
          </a:p>
        </p:txBody>
      </p:sp>
      <p:pic>
        <p:nvPicPr>
          <p:cNvPr id="6" name="Picture 5" descr="Deer fighting">
            <a:extLst>
              <a:ext uri="{FF2B5EF4-FFF2-40B4-BE49-F238E27FC236}">
                <a16:creationId xmlns:a16="http://schemas.microsoft.com/office/drawing/2014/main" id="{CDEFC28C-DBBA-4757-A4AC-511EABBE8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2523" y="0"/>
            <a:ext cx="9206523" cy="5143500"/>
          </a:xfrm>
          <a:prstGeom prst="rect">
            <a:avLst/>
          </a:prstGeom>
        </p:spPr>
      </p:pic>
      <p:pic>
        <p:nvPicPr>
          <p:cNvPr id="8" name="Content Placeholder 7" descr="Green smoke">
            <a:extLst>
              <a:ext uri="{FF2B5EF4-FFF2-40B4-BE49-F238E27FC236}">
                <a16:creationId xmlns:a16="http://schemas.microsoft.com/office/drawing/2014/main" id="{71BC2A0F-13A2-404E-A616-88371C179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85000"/>
          </a:blip>
          <a:srcRect r="20376"/>
          <a:stretch/>
        </p:blipFill>
        <p:spPr>
          <a:xfrm>
            <a:off x="3358714" y="16042"/>
            <a:ext cx="3074194" cy="19157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5365E66-AA4E-448E-9707-B2FAA68AD626}"/>
              </a:ext>
            </a:extLst>
          </p:cNvPr>
          <p:cNvSpPr txBox="1"/>
          <p:nvPr/>
        </p:nvSpPr>
        <p:spPr>
          <a:xfrm>
            <a:off x="4194497" y="254044"/>
            <a:ext cx="140262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65000"/>
                  </a:schemeClr>
                </a:solidFill>
                <a:latin typeface="Bradley Hand ITC" panose="03070402050302030203" pitchFamily="66" charset="0"/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778295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E99B06-A2D1-4B04-82D7-5B8C0FF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1F8B9-B6C0-42E3-AD73-5B7403A0A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 Efteling - Buy your tickets directly and at a discount ...">
            <a:extLst>
              <a:ext uri="{FF2B5EF4-FFF2-40B4-BE49-F238E27FC236}">
                <a16:creationId xmlns:a16="http://schemas.microsoft.com/office/drawing/2014/main" id="{B91B3C6E-08BE-4DE0-9C29-C5D80B05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7810"/>
            <a:ext cx="9203473" cy="521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9026F2-AFE6-4AF7-9952-5685D5229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DA4F3A-86D7-423F-88EE-120F68256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092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1F8B9-B6C0-42E3-AD73-5B7403A0A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 Efteling - Buy your tickets directly and at a discount ...">
            <a:extLst>
              <a:ext uri="{FF2B5EF4-FFF2-40B4-BE49-F238E27FC236}">
                <a16:creationId xmlns:a16="http://schemas.microsoft.com/office/drawing/2014/main" id="{B91B3C6E-08BE-4DE0-9C29-C5D80B05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27" y="0"/>
            <a:ext cx="4631473" cy="26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F6FEBA6C-DDCB-4DFC-A69B-52FCAB98A776}"/>
              </a:ext>
            </a:extLst>
          </p:cNvPr>
          <p:cNvSpPr/>
          <p:nvPr/>
        </p:nvSpPr>
        <p:spPr>
          <a:xfrm>
            <a:off x="7788512" y="2792683"/>
            <a:ext cx="1104028" cy="51054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prullenbak</a:t>
            </a:r>
            <a:r>
              <a:rPr lang="en-US"/>
              <a:t>-ken </a:t>
            </a:r>
            <a:r>
              <a:rPr lang="en-US" err="1"/>
              <a:t>legen</a:t>
            </a:r>
            <a:endParaRPr lang="en-US"/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C9B59C2A-5934-4EEB-96C5-D356D1145419}"/>
              </a:ext>
            </a:extLst>
          </p:cNvPr>
          <p:cNvSpPr/>
          <p:nvPr/>
        </p:nvSpPr>
        <p:spPr>
          <a:xfrm>
            <a:off x="4937407" y="2681523"/>
            <a:ext cx="944880" cy="51054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bladeren</a:t>
            </a:r>
            <a:r>
              <a:rPr lang="en-US"/>
              <a:t> </a:t>
            </a:r>
            <a:r>
              <a:rPr lang="en-US" err="1"/>
              <a:t>vegen</a:t>
            </a:r>
            <a:endParaRPr lang="en-US"/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BC0879F0-10D7-4782-BD37-2EF0D29EAA74}"/>
              </a:ext>
            </a:extLst>
          </p:cNvPr>
          <p:cNvSpPr/>
          <p:nvPr/>
        </p:nvSpPr>
        <p:spPr>
          <a:xfrm>
            <a:off x="4388138" y="3788464"/>
            <a:ext cx="1500298" cy="45267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kapotte</a:t>
            </a:r>
            <a:r>
              <a:rPr lang="en-US"/>
              <a:t> speaker </a:t>
            </a:r>
            <a:r>
              <a:rPr lang="en-US" err="1"/>
              <a:t>vervangen</a:t>
            </a:r>
            <a:endParaRPr lang="en-US"/>
          </a:p>
        </p:txBody>
      </p:sp>
      <p:sp>
        <p:nvSpPr>
          <p:cNvPr id="19" name="Rectangle: Folded Corner 18">
            <a:extLst>
              <a:ext uri="{FF2B5EF4-FFF2-40B4-BE49-F238E27FC236}">
                <a16:creationId xmlns:a16="http://schemas.microsoft.com/office/drawing/2014/main" id="{44C08EF8-6594-431E-BE7D-AAD2B71EB7F6}"/>
              </a:ext>
            </a:extLst>
          </p:cNvPr>
          <p:cNvSpPr/>
          <p:nvPr/>
        </p:nvSpPr>
        <p:spPr>
          <a:xfrm>
            <a:off x="7303314" y="3426370"/>
            <a:ext cx="1746658" cy="45267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legionella-check </a:t>
            </a:r>
            <a:r>
              <a:rPr lang="en-US" err="1"/>
              <a:t>fonteinen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vijvers</a:t>
            </a:r>
            <a:r>
              <a:rPr lang="en-US"/>
              <a:t> </a:t>
            </a:r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7CCD4353-82F2-4BBE-83A0-F248A7A49007}"/>
              </a:ext>
            </a:extLst>
          </p:cNvPr>
          <p:cNvSpPr/>
          <p:nvPr/>
        </p:nvSpPr>
        <p:spPr>
          <a:xfrm>
            <a:off x="5770048" y="2991535"/>
            <a:ext cx="1829251" cy="45267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stofzuigen</a:t>
            </a:r>
            <a:r>
              <a:rPr lang="en-US"/>
              <a:t> in </a:t>
            </a:r>
            <a:r>
              <a:rPr lang="en-US" err="1"/>
              <a:t>kasteel</a:t>
            </a:r>
            <a:r>
              <a:rPr lang="en-US"/>
              <a:t> </a:t>
            </a:r>
            <a:r>
              <a:rPr lang="en-US" err="1"/>
              <a:t>Doornroosje</a:t>
            </a:r>
            <a:endParaRPr lang="en-US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6C12E9F9-75FE-42C9-8B3F-3E33946695AC}"/>
              </a:ext>
            </a:extLst>
          </p:cNvPr>
          <p:cNvSpPr/>
          <p:nvPr/>
        </p:nvSpPr>
        <p:spPr>
          <a:xfrm>
            <a:off x="4477267" y="3380554"/>
            <a:ext cx="1198021" cy="31062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grasmaaien</a:t>
            </a:r>
            <a:endParaRPr lang="en-US"/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11D155B1-DCBB-4993-A460-924E5B3A748C}"/>
              </a:ext>
            </a:extLst>
          </p:cNvPr>
          <p:cNvSpPr/>
          <p:nvPr/>
        </p:nvSpPr>
        <p:spPr>
          <a:xfrm>
            <a:off x="4552279" y="4338425"/>
            <a:ext cx="1500298" cy="45267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darinageputjes</a:t>
            </a:r>
            <a:r>
              <a:rPr lang="en-US"/>
              <a:t> </a:t>
            </a:r>
            <a:r>
              <a:rPr lang="en-US" err="1"/>
              <a:t>leegscheppen</a:t>
            </a:r>
            <a:endParaRPr lang="en-US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F1313796-9B0A-450C-B6B8-70EE1579A013}"/>
              </a:ext>
            </a:extLst>
          </p:cNvPr>
          <p:cNvSpPr/>
          <p:nvPr/>
        </p:nvSpPr>
        <p:spPr>
          <a:xfrm>
            <a:off x="6111446" y="4484093"/>
            <a:ext cx="1500298" cy="45267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elektrische</a:t>
            </a:r>
            <a:r>
              <a:rPr lang="en-US"/>
              <a:t> </a:t>
            </a:r>
            <a:r>
              <a:rPr lang="en-US" err="1"/>
              <a:t>karretjes</a:t>
            </a:r>
            <a:r>
              <a:rPr lang="en-US"/>
              <a:t> </a:t>
            </a:r>
            <a:r>
              <a:rPr lang="en-US" err="1"/>
              <a:t>opladen</a:t>
            </a:r>
            <a:endParaRPr lang="en-US"/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419A5ECA-923B-4675-A9B1-57E776FDB380}"/>
              </a:ext>
            </a:extLst>
          </p:cNvPr>
          <p:cNvSpPr/>
          <p:nvPr/>
        </p:nvSpPr>
        <p:spPr>
          <a:xfrm>
            <a:off x="6016084" y="3509204"/>
            <a:ext cx="1198021" cy="671439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brillen</a:t>
            </a:r>
            <a:r>
              <a:rPr lang="en-US"/>
              <a:t> </a:t>
            </a:r>
            <a:r>
              <a:rPr lang="en-US" err="1"/>
              <a:t>poetsen</a:t>
            </a:r>
            <a:r>
              <a:rPr lang="en-US"/>
              <a:t> in </a:t>
            </a:r>
            <a:r>
              <a:rPr lang="en-US" err="1"/>
              <a:t>Pandadroom</a:t>
            </a:r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FA02A8-62B3-45D9-9309-58CDC8082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C697BF12-76DB-4329-A0CF-F269699D60D7}"/>
              </a:ext>
            </a:extLst>
          </p:cNvPr>
          <p:cNvSpPr/>
          <p:nvPr/>
        </p:nvSpPr>
        <p:spPr>
          <a:xfrm>
            <a:off x="7590362" y="4001914"/>
            <a:ext cx="1302178" cy="31196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brandoefening</a:t>
            </a:r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48E275-10D6-478E-ADEF-D6B92CBA0A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41280A-EEF6-408F-B1CE-690F7303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7280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AE99B06-A2D1-4B04-82D7-5B8C0FF2B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1F8B9-B6C0-42E3-AD73-5B7403A0A4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e Efteling - Buy your tickets directly and at a discount ...">
            <a:extLst>
              <a:ext uri="{FF2B5EF4-FFF2-40B4-BE49-F238E27FC236}">
                <a16:creationId xmlns:a16="http://schemas.microsoft.com/office/drawing/2014/main" id="{B91B3C6E-08BE-4DE0-9C29-C5D80B05B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2527" y="0"/>
            <a:ext cx="4631473" cy="262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Efteling pakt onderhoud Joris en de Draak groots aan: ook station in de  steigers - Looopings.nl">
            <a:extLst>
              <a:ext uri="{FF2B5EF4-FFF2-40B4-BE49-F238E27FC236}">
                <a16:creationId xmlns:a16="http://schemas.microsoft.com/office/drawing/2014/main" id="{9DB0C793-EC98-4070-B5BD-2F6455260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" y="-1"/>
            <a:ext cx="4593440" cy="262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0442C032-5417-4DA0-85C4-77061F4C8445}"/>
              </a:ext>
            </a:extLst>
          </p:cNvPr>
          <p:cNvSpPr/>
          <p:nvPr/>
        </p:nvSpPr>
        <p:spPr>
          <a:xfrm>
            <a:off x="3224986" y="2711476"/>
            <a:ext cx="1548538" cy="510540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schilderen</a:t>
            </a:r>
            <a:r>
              <a:rPr lang="en-US"/>
              <a:t> </a:t>
            </a:r>
            <a:r>
              <a:rPr lang="en-US" err="1"/>
              <a:t>sprookjesfiguren</a:t>
            </a:r>
            <a:endParaRPr lang="en-US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75178E44-379F-4BB8-99AC-03208C1015A9}"/>
              </a:ext>
            </a:extLst>
          </p:cNvPr>
          <p:cNvSpPr/>
          <p:nvPr/>
        </p:nvSpPr>
        <p:spPr>
          <a:xfrm>
            <a:off x="234091" y="2706848"/>
            <a:ext cx="1302048" cy="459890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Mr. </a:t>
            </a:r>
            <a:r>
              <a:rPr lang="en-US" err="1"/>
              <a:t>Cannibale</a:t>
            </a:r>
            <a:r>
              <a:rPr lang="en-US"/>
              <a:t> </a:t>
            </a:r>
            <a:r>
              <a:rPr lang="en-US" err="1"/>
              <a:t>moderniseren</a:t>
            </a:r>
            <a:endParaRPr lang="en-US"/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5D1B9930-F85F-40E0-85DE-DC7A7EF08071}"/>
              </a:ext>
            </a:extLst>
          </p:cNvPr>
          <p:cNvSpPr/>
          <p:nvPr/>
        </p:nvSpPr>
        <p:spPr>
          <a:xfrm>
            <a:off x="947952" y="3981162"/>
            <a:ext cx="1335554" cy="452676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dak </a:t>
            </a:r>
            <a:r>
              <a:rPr lang="en-US" err="1"/>
              <a:t>vervangen</a:t>
            </a:r>
            <a:r>
              <a:rPr lang="en-US"/>
              <a:t> Diorama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4A9BD5CF-5EF1-46BF-8DF0-1BC6DCA5470F}"/>
              </a:ext>
            </a:extLst>
          </p:cNvPr>
          <p:cNvSpPr/>
          <p:nvPr/>
        </p:nvSpPr>
        <p:spPr>
          <a:xfrm>
            <a:off x="1488174" y="3086490"/>
            <a:ext cx="2209215" cy="452676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vervangen</a:t>
            </a:r>
            <a:r>
              <a:rPr lang="en-US"/>
              <a:t> </a:t>
            </a:r>
            <a:r>
              <a:rPr lang="en-US" err="1"/>
              <a:t>buxus</a:t>
            </a:r>
            <a:r>
              <a:rPr lang="en-US"/>
              <a:t> </a:t>
            </a:r>
            <a:r>
              <a:rPr lang="en-US" err="1"/>
              <a:t>heggetjes</a:t>
            </a:r>
            <a:r>
              <a:rPr lang="en-US"/>
              <a:t> in </a:t>
            </a:r>
            <a:r>
              <a:rPr lang="en-US" err="1"/>
              <a:t>Sprookjesbos</a:t>
            </a:r>
            <a:endParaRPr lang="en-US"/>
          </a:p>
        </p:txBody>
      </p: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0E583920-97C4-4366-9543-B81C0B3AC5C3}"/>
              </a:ext>
            </a:extLst>
          </p:cNvPr>
          <p:cNvSpPr/>
          <p:nvPr/>
        </p:nvSpPr>
        <p:spPr>
          <a:xfrm>
            <a:off x="53340" y="3280054"/>
            <a:ext cx="1500298" cy="657360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versleten</a:t>
            </a:r>
            <a:r>
              <a:rPr lang="en-US"/>
              <a:t> </a:t>
            </a:r>
            <a:r>
              <a:rPr lang="en-US" err="1"/>
              <a:t>tapijten</a:t>
            </a:r>
            <a:r>
              <a:rPr lang="en-US"/>
              <a:t> </a:t>
            </a:r>
            <a:r>
              <a:rPr lang="en-US" err="1"/>
              <a:t>vervangen</a:t>
            </a:r>
            <a:r>
              <a:rPr lang="en-US"/>
              <a:t> in Villa Volta</a:t>
            </a:r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9EE71583-33ED-484B-B713-F27D10B3F763}"/>
              </a:ext>
            </a:extLst>
          </p:cNvPr>
          <p:cNvSpPr/>
          <p:nvPr/>
        </p:nvSpPr>
        <p:spPr>
          <a:xfrm>
            <a:off x="134966" y="4454394"/>
            <a:ext cx="1500298" cy="452676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drainagebuizen</a:t>
            </a:r>
            <a:r>
              <a:rPr lang="en-US"/>
              <a:t>  </a:t>
            </a:r>
            <a:r>
              <a:rPr lang="en-US" err="1"/>
              <a:t>vervangen</a:t>
            </a:r>
            <a:endParaRPr lang="en-US"/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514F600B-BB1F-456F-B408-6C2D5DD7DD6A}"/>
              </a:ext>
            </a:extLst>
          </p:cNvPr>
          <p:cNvSpPr/>
          <p:nvPr/>
        </p:nvSpPr>
        <p:spPr>
          <a:xfrm>
            <a:off x="2159564" y="4241291"/>
            <a:ext cx="1885692" cy="720821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verversen</a:t>
            </a:r>
            <a:r>
              <a:rPr lang="en-US"/>
              <a:t> </a:t>
            </a:r>
            <a:r>
              <a:rPr lang="en-US" err="1"/>
              <a:t>olie</a:t>
            </a:r>
            <a:r>
              <a:rPr lang="en-US"/>
              <a:t> in </a:t>
            </a:r>
            <a:r>
              <a:rPr lang="en-US" err="1"/>
              <a:t>aandrijfmotoren</a:t>
            </a:r>
            <a:r>
              <a:rPr lang="en-US"/>
              <a:t> </a:t>
            </a:r>
            <a:r>
              <a:rPr lang="en-US" err="1"/>
              <a:t>Vliegende</a:t>
            </a:r>
            <a:r>
              <a:rPr lang="en-US"/>
              <a:t> Hollander</a:t>
            </a:r>
          </a:p>
        </p:txBody>
      </p:sp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AAD57037-7059-44C5-8E5C-136CFE31234A}"/>
              </a:ext>
            </a:extLst>
          </p:cNvPr>
          <p:cNvSpPr/>
          <p:nvPr/>
        </p:nvSpPr>
        <p:spPr>
          <a:xfrm>
            <a:off x="8091386" y="3304780"/>
            <a:ext cx="847235" cy="3801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prullenbak</a:t>
            </a:r>
            <a:r>
              <a:rPr lang="en-US" sz="1000"/>
              <a:t>-ken </a:t>
            </a:r>
            <a:r>
              <a:rPr lang="en-US" sz="1000" err="1"/>
              <a:t>legen</a:t>
            </a:r>
            <a:endParaRPr lang="en-US" sz="1000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DD41E315-9820-4AE9-B498-0C7935AF9639}"/>
              </a:ext>
            </a:extLst>
          </p:cNvPr>
          <p:cNvSpPr/>
          <p:nvPr/>
        </p:nvSpPr>
        <p:spPr>
          <a:xfrm>
            <a:off x="5903437" y="3222016"/>
            <a:ext cx="725105" cy="380120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bladeren</a:t>
            </a:r>
            <a:r>
              <a:rPr lang="en-US" sz="1000"/>
              <a:t> </a:t>
            </a:r>
            <a:r>
              <a:rPr lang="en-US" sz="1000" err="1"/>
              <a:t>vegen</a:t>
            </a:r>
            <a:endParaRPr lang="en-US" sz="1000"/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DD0AA911-33E2-4203-81F5-73347A850645}"/>
              </a:ext>
            </a:extLst>
          </p:cNvPr>
          <p:cNvSpPr/>
          <p:nvPr/>
        </p:nvSpPr>
        <p:spPr>
          <a:xfrm>
            <a:off x="5481926" y="4046183"/>
            <a:ext cx="1151335" cy="3370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kapotte</a:t>
            </a:r>
            <a:r>
              <a:rPr lang="en-US" sz="1000"/>
              <a:t> speaker </a:t>
            </a:r>
            <a:r>
              <a:rPr lang="en-US" sz="1000" err="1"/>
              <a:t>vervangen</a:t>
            </a:r>
            <a:endParaRPr lang="en-US" sz="1000"/>
          </a:p>
        </p:txBody>
      </p:sp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D97F12AB-D1E3-42E6-B448-469BB375588F}"/>
              </a:ext>
            </a:extLst>
          </p:cNvPr>
          <p:cNvSpPr/>
          <p:nvPr/>
        </p:nvSpPr>
        <p:spPr>
          <a:xfrm>
            <a:off x="7750268" y="3862984"/>
            <a:ext cx="1340392" cy="3370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legionella-check </a:t>
            </a:r>
            <a:r>
              <a:rPr lang="en-US" sz="1000" err="1"/>
              <a:t>fonteinen</a:t>
            </a:r>
            <a:r>
              <a:rPr lang="en-US" sz="1000"/>
              <a:t> </a:t>
            </a:r>
            <a:r>
              <a:rPr lang="en-US" sz="1000" err="1"/>
              <a:t>en</a:t>
            </a:r>
            <a:r>
              <a:rPr lang="en-US" sz="1000"/>
              <a:t> </a:t>
            </a:r>
            <a:r>
              <a:rPr lang="en-US" sz="1000" err="1"/>
              <a:t>vijvers</a:t>
            </a:r>
            <a:r>
              <a:rPr lang="en-US" sz="1000"/>
              <a:t> </a:t>
            </a:r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1B250D5A-F87A-42F2-862E-F9E69CA05823}"/>
              </a:ext>
            </a:extLst>
          </p:cNvPr>
          <p:cNvSpPr/>
          <p:nvPr/>
        </p:nvSpPr>
        <p:spPr>
          <a:xfrm>
            <a:off x="6542409" y="3452834"/>
            <a:ext cx="1403774" cy="3370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stofzuigen</a:t>
            </a:r>
            <a:r>
              <a:rPr lang="en-US" sz="1000"/>
              <a:t> in </a:t>
            </a:r>
            <a:r>
              <a:rPr lang="en-US" sz="1000" err="1"/>
              <a:t>kasteel</a:t>
            </a:r>
            <a:r>
              <a:rPr lang="en-US" sz="1000"/>
              <a:t> </a:t>
            </a:r>
            <a:r>
              <a:rPr lang="en-US" sz="1000" err="1"/>
              <a:t>Doornroosje</a:t>
            </a:r>
            <a:endParaRPr lang="en-US" sz="1000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0B4ABA0A-5524-433A-9329-D9AB6B27BD12}"/>
              </a:ext>
            </a:extLst>
          </p:cNvPr>
          <p:cNvSpPr/>
          <p:nvPr/>
        </p:nvSpPr>
        <p:spPr>
          <a:xfrm>
            <a:off x="5550324" y="3742476"/>
            <a:ext cx="919366" cy="231274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grasmaaien</a:t>
            </a:r>
            <a:endParaRPr lang="en-US" sz="1000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DDB9976C-7065-4F58-A983-E5E1A0AB5D23}"/>
              </a:ext>
            </a:extLst>
          </p:cNvPr>
          <p:cNvSpPr/>
          <p:nvPr/>
        </p:nvSpPr>
        <p:spPr>
          <a:xfrm>
            <a:off x="5607888" y="4455653"/>
            <a:ext cx="1151335" cy="3370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darinageputjes</a:t>
            </a:r>
            <a:r>
              <a:rPr lang="en-US" sz="1000"/>
              <a:t> </a:t>
            </a:r>
            <a:r>
              <a:rPr lang="en-US" sz="1000" err="1"/>
              <a:t>leegscheppen</a:t>
            </a:r>
            <a:endParaRPr lang="en-US" sz="1000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36AC5732-127A-4DDB-ADEB-2518F180E08F}"/>
              </a:ext>
            </a:extLst>
          </p:cNvPr>
          <p:cNvSpPr/>
          <p:nvPr/>
        </p:nvSpPr>
        <p:spPr>
          <a:xfrm>
            <a:off x="7269129" y="4460285"/>
            <a:ext cx="1151335" cy="337037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elektrische</a:t>
            </a:r>
            <a:r>
              <a:rPr lang="en-US" sz="1000"/>
              <a:t> </a:t>
            </a:r>
            <a:r>
              <a:rPr lang="en-US" sz="1000" err="1"/>
              <a:t>karretjes</a:t>
            </a:r>
            <a:r>
              <a:rPr lang="en-US" sz="1000"/>
              <a:t> </a:t>
            </a:r>
            <a:r>
              <a:rPr lang="en-US" sz="1000" err="1"/>
              <a:t>opladen</a:t>
            </a:r>
            <a:endParaRPr lang="en-US" sz="1000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224E10C1-8738-4EC2-BDFF-A2345CD9302F}"/>
              </a:ext>
            </a:extLst>
          </p:cNvPr>
          <p:cNvSpPr/>
          <p:nvPr/>
        </p:nvSpPr>
        <p:spPr>
          <a:xfrm>
            <a:off x="6731218" y="3838261"/>
            <a:ext cx="919366" cy="49991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brillen</a:t>
            </a:r>
            <a:r>
              <a:rPr lang="en-US" sz="1000"/>
              <a:t> </a:t>
            </a:r>
            <a:r>
              <a:rPr lang="en-US" sz="1000" err="1"/>
              <a:t>aanvullen</a:t>
            </a:r>
            <a:r>
              <a:rPr lang="en-US" sz="1000"/>
              <a:t> in </a:t>
            </a:r>
            <a:r>
              <a:rPr lang="en-US" sz="1000" err="1"/>
              <a:t>Pandadroom</a:t>
            </a:r>
            <a:endParaRPr lang="en-US" sz="1000"/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9D032A41-6BAB-41E1-99AF-3072B803BD3F}"/>
              </a:ext>
            </a:extLst>
          </p:cNvPr>
          <p:cNvSpPr/>
          <p:nvPr/>
        </p:nvSpPr>
        <p:spPr>
          <a:xfrm>
            <a:off x="2504540" y="3515416"/>
            <a:ext cx="1630591" cy="657360"/>
          </a:xfrm>
          <a:prstGeom prst="foldedCorner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/>
              <a:t>nieuwe</a:t>
            </a:r>
            <a:r>
              <a:rPr lang="en-US"/>
              <a:t> </a:t>
            </a:r>
            <a:r>
              <a:rPr lang="en-US" err="1"/>
              <a:t>wachtrijindeling</a:t>
            </a:r>
            <a:r>
              <a:rPr lang="en-US"/>
              <a:t> Joris </a:t>
            </a:r>
            <a:r>
              <a:rPr lang="en-US" err="1"/>
              <a:t>en</a:t>
            </a:r>
            <a:r>
              <a:rPr lang="en-US"/>
              <a:t> de Draak</a:t>
            </a: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0F01A46D-39F5-4161-81A8-25E5B9D389DD}"/>
              </a:ext>
            </a:extLst>
          </p:cNvPr>
          <p:cNvSpPr/>
          <p:nvPr/>
        </p:nvSpPr>
        <p:spPr>
          <a:xfrm>
            <a:off x="8032108" y="4248354"/>
            <a:ext cx="1047012" cy="179645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err="1"/>
              <a:t>brandoefening</a:t>
            </a:r>
            <a:endParaRPr lang="en-US" sz="1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17FC22-7767-47D6-A728-5F7C7C3F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00DAC-79E1-4FD6-AF04-CCA6C19F5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1612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onclusion_Holding_presentatie_v2" id="{FFED40CC-96CF-EA44-9918-DD14890C7C96}" vid="{B40DBFFC-F37C-6C49-A078-94F03622CE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D190EB12-F5DD-4DCA-B43E-5676D6475EA8}">
  <ds:schemaRefs>
    <ds:schemaRef ds:uri="a74c57c6-afd1-46a5-a503-29300b13d321"/>
    <ds:schemaRef ds:uri="bd3a200e-a112-4432-b134-79c9e3991b87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8883E7-05C3-4925-994B-F9DE18FC9726}">
  <ds:schemaRefs>
    <ds:schemaRef ds:uri="http://schemas.openxmlformats.org/package/2006/metadata/core-properties"/>
    <ds:schemaRef ds:uri="http://schemas.microsoft.com/office/2006/documentManagement/types"/>
    <ds:schemaRef ds:uri="a74c57c6-afd1-46a5-a503-29300b13d321"/>
    <ds:schemaRef ds:uri="http://www.w3.org/XML/1998/namespace"/>
    <ds:schemaRef ds:uri="http://purl.org/dc/elements/1.1/"/>
    <ds:schemaRef ds:uri="http://purl.org/dc/terms/"/>
    <ds:schemaRef ds:uri="http://schemas.microsoft.com/office/2006/metadata/properties"/>
    <ds:schemaRef ds:uri="http://purl.org/dc/dcmitype/"/>
    <ds:schemaRef ds:uri="http://schemas.microsoft.com/office/infopath/2007/PartnerControls"/>
    <ds:schemaRef ds:uri="bd3a200e-a112-4432-b134-79c9e3991b8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Conclusion_Holding_presentatie_v2</Template>
  <TotalTime>2545</TotalTime>
  <Words>3067</Words>
  <Application>Microsoft Office PowerPoint</Application>
  <PresentationFormat>On-screen Show (16:9)</PresentationFormat>
  <Paragraphs>741</Paragraphs>
  <Slides>52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Aharoni</vt:lpstr>
      <vt:lpstr>Arial</vt:lpstr>
      <vt:lpstr>Bradley Hand ITC</vt:lpstr>
      <vt:lpstr>Calibri</vt:lpstr>
      <vt:lpstr>Tempus Sans ITC</vt:lpstr>
      <vt:lpstr>Times New Roman</vt:lpstr>
      <vt:lpstr>Office-thema</vt:lpstr>
      <vt:lpstr>Tech Talks 101     DevOps </vt:lpstr>
      <vt:lpstr>Lucas Jellema  Architect en CTO AMIS  </vt:lpstr>
      <vt:lpstr>Wat zijn de Conclusion TechTalks 101</vt:lpstr>
      <vt:lpstr>Buzzword Bingo</vt:lpstr>
      <vt:lpstr>Buzzword Bingo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 </vt:lpstr>
      <vt:lpstr>IT </vt:lpstr>
      <vt:lpstr>PowerPoint Presentation</vt:lpstr>
      <vt:lpstr>PowerPoint Presentation</vt:lpstr>
      <vt:lpstr>PowerPoint Presentation</vt:lpstr>
      <vt:lpstr>Wat is er gebeurd?</vt:lpstr>
      <vt:lpstr>Wat is er gebeurd?</vt:lpstr>
      <vt:lpstr>Wat is er gebeurd?</vt:lpstr>
      <vt:lpstr>Wat is er gebeurd?</vt:lpstr>
      <vt:lpstr>Wat is er gebeurd?</vt:lpstr>
      <vt:lpstr>Wat is er gebeurd?</vt:lpstr>
      <vt:lpstr>Software Defined… Virtualisatie …</vt:lpstr>
      <vt:lpstr>Wat is er gebeurd?</vt:lpstr>
      <vt:lpstr>Wat is er gebeurd?</vt:lpstr>
      <vt:lpstr>Wat is er gebeurd?</vt:lpstr>
      <vt:lpstr>Wat is er gebeurd?</vt:lpstr>
      <vt:lpstr>DevOps - Eisen, doelen en middelen</vt:lpstr>
      <vt:lpstr>Maar wat is DevOps?</vt:lpstr>
      <vt:lpstr>Wat is DevOps?</vt:lpstr>
      <vt:lpstr>Wat is DevOps?</vt:lpstr>
      <vt:lpstr>Wat is DevOps?</vt:lpstr>
      <vt:lpstr>Wat is DevOps?</vt:lpstr>
      <vt:lpstr>Wat is DevOps?</vt:lpstr>
      <vt:lpstr>Wat is DevOps?</vt:lpstr>
      <vt:lpstr>Wat is DevOps?</vt:lpstr>
      <vt:lpstr>Wat is DevOps?</vt:lpstr>
      <vt:lpstr>Wat is een DevOps Team? En een DevOps Engineer?</vt:lpstr>
      <vt:lpstr>Speciale betekenis DevOps (Engineer)</vt:lpstr>
      <vt:lpstr>DevOps Activiteiten &amp; Proposities</vt:lpstr>
      <vt:lpstr>DevOps Activiteiten &amp; Proposities</vt:lpstr>
      <vt:lpstr>Aanknopingspunten bij klanten</vt:lpstr>
      <vt:lpstr>Key Takeaways</vt:lpstr>
      <vt:lpstr>Key Takeaways</vt:lpstr>
      <vt:lpstr>Key Takeaways</vt:lpstr>
      <vt:lpstr>Key Takeaways</vt:lpstr>
      <vt:lpstr>Buzzword Bingo</vt:lpstr>
      <vt:lpstr>Vragen en Discussie     DevOps </vt:lpstr>
    </vt:vector>
  </TitlesOfParts>
  <Manager/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TechTalks 101   DevOps</dc:title>
  <dc:subject/>
  <dc:creator>Lucas Jellema</dc:creator>
  <cp:keywords/>
  <dc:description>Conclusion - versie 1 - juni 2017
Ontwerp: Humming
Template: Ton Persoon</dc:description>
  <cp:lastModifiedBy>Lucas Jellema</cp:lastModifiedBy>
  <cp:revision>2</cp:revision>
  <dcterms:created xsi:type="dcterms:W3CDTF">2022-01-20T16:45:56Z</dcterms:created>
  <dcterms:modified xsi:type="dcterms:W3CDTF">2022-01-26T07:35:05Z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